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0" r:id="rId2"/>
  </p:sldMasterIdLst>
  <p:notesMasterIdLst>
    <p:notesMasterId r:id="rId14"/>
  </p:notesMasterIdLst>
  <p:sldIdLst>
    <p:sldId id="256" r:id="rId3"/>
    <p:sldId id="266" r:id="rId4"/>
    <p:sldId id="267" r:id="rId5"/>
    <p:sldId id="268" r:id="rId6"/>
    <p:sldId id="269" r:id="rId7"/>
    <p:sldId id="270" r:id="rId8"/>
    <p:sldId id="271" r:id="rId9"/>
    <p:sldId id="272" r:id="rId10"/>
    <p:sldId id="273" r:id="rId11"/>
    <p:sldId id="274" r:id="rId12"/>
    <p:sldId id="265" r:id="rId13"/>
  </p:sldIdLst>
  <p:sldSz cx="12192000" cy="6858000"/>
  <p:notesSz cx="6858000" cy="9144000"/>
  <p:defaultTextStyle>
    <a:defPPr>
      <a:defRPr lang="en-H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92"/>
    <p:restoredTop sz="94726"/>
  </p:normalViewPr>
  <p:slideViewPr>
    <p:cSldViewPr snapToGrid="0">
      <p:cViewPr varScale="1">
        <p:scale>
          <a:sx n="120" d="100"/>
          <a:sy n="120" d="100"/>
        </p:scale>
        <p:origin x="808"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H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4F6354-0FE6-864A-BFE2-4EE72BF01BC0}" type="datetimeFigureOut">
              <a:rPr lang="en-HR" smtClean="0"/>
              <a:t>10/7/25</a:t>
            </a:fld>
            <a:endParaRPr lang="en-H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H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H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H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F9941A-A774-594C-8708-F216A2923EAA}" type="slidenum">
              <a:rPr lang="en-HR" smtClean="0"/>
              <a:t>‹#›</a:t>
            </a:fld>
            <a:endParaRPr lang="en-HR"/>
          </a:p>
        </p:txBody>
      </p:sp>
    </p:spTree>
    <p:extLst>
      <p:ext uri="{BB962C8B-B14F-4D97-AF65-F5344CB8AC3E}">
        <p14:creationId xmlns:p14="http://schemas.microsoft.com/office/powerpoint/2010/main" val="1890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423056-10D5-5E1E-C42F-21B9C6ED4E45}"/>
              </a:ext>
            </a:extLst>
          </p:cNvPr>
          <p:cNvSpPr>
            <a:spLocks noGrp="1"/>
          </p:cNvSpPr>
          <p:nvPr>
            <p:ph type="ctrTitle"/>
          </p:nvPr>
        </p:nvSpPr>
        <p:spPr>
          <a:xfrm>
            <a:off x="5641674" y="1177605"/>
            <a:ext cx="6021239" cy="2462741"/>
          </a:xfrm>
        </p:spPr>
        <p:txBody>
          <a:bodyPr anchor="b"/>
          <a:lstStyle>
            <a:lvl1pPr algn="ctr">
              <a:defRPr sz="6000" baseline="0">
                <a:solidFill>
                  <a:srgbClr val="1F3167"/>
                </a:solidFill>
                <a:latin typeface="Avenir" panose="02000503020000020003" pitchFamily="2" charset="0"/>
              </a:defRPr>
            </a:lvl1pPr>
          </a:lstStyle>
          <a:p>
            <a:r>
              <a:rPr lang="en-GB" dirty="0"/>
              <a:t>Click to edit Master title style</a:t>
            </a:r>
            <a:endParaRPr lang="en-HR" dirty="0"/>
          </a:p>
        </p:txBody>
      </p:sp>
      <p:sp>
        <p:nvSpPr>
          <p:cNvPr id="3" name="Subtitle 2">
            <a:extLst>
              <a:ext uri="{FF2B5EF4-FFF2-40B4-BE49-F238E27FC236}">
                <a16:creationId xmlns:a16="http://schemas.microsoft.com/office/drawing/2014/main" id="{AED3D013-0BBE-E87B-615F-494E5B5CD873}"/>
              </a:ext>
            </a:extLst>
          </p:cNvPr>
          <p:cNvSpPr>
            <a:spLocks noGrp="1"/>
          </p:cNvSpPr>
          <p:nvPr>
            <p:ph type="subTitle" idx="1"/>
          </p:nvPr>
        </p:nvSpPr>
        <p:spPr>
          <a:xfrm>
            <a:off x="5641674" y="3847381"/>
            <a:ext cx="6021239" cy="1707871"/>
          </a:xfrm>
        </p:spPr>
        <p:txBody>
          <a:bodyPr/>
          <a:lstStyle>
            <a:lvl1pPr marL="0" indent="0" algn="ctr">
              <a:buNone/>
              <a:defRPr sz="2400" baseline="0">
                <a:solidFill>
                  <a:srgbClr val="1F3167"/>
                </a:solidFill>
                <a:latin typeface="Avenir" panose="02000503020000020003"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endParaRPr lang="en-HR" dirty="0"/>
          </a:p>
        </p:txBody>
      </p:sp>
    </p:spTree>
    <p:extLst>
      <p:ext uri="{BB962C8B-B14F-4D97-AF65-F5344CB8AC3E}">
        <p14:creationId xmlns:p14="http://schemas.microsoft.com/office/powerpoint/2010/main" val="9487127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E1AD5A9-BCFE-E426-73F2-6DE9F46283C3}"/>
              </a:ext>
            </a:extLst>
          </p:cNvPr>
          <p:cNvSpPr>
            <a:spLocks noGrp="1"/>
          </p:cNvSpPr>
          <p:nvPr>
            <p:ph idx="1"/>
          </p:nvPr>
        </p:nvSpPr>
        <p:spPr>
          <a:xfrm>
            <a:off x="646288" y="2922905"/>
            <a:ext cx="10899423" cy="3416935"/>
          </a:xfrm>
        </p:spPr>
        <p:txBody>
          <a:bodyPr>
            <a:normAutofit/>
          </a:bodyPr>
          <a:lstStyle>
            <a:lvl1pPr marL="0" indent="0">
              <a:buFontTx/>
              <a:buNone/>
              <a:defRPr sz="1600" baseline="0">
                <a:solidFill>
                  <a:srgbClr val="1F3167"/>
                </a:solidFill>
                <a:latin typeface="Avenir" panose="02000503020000020003" pitchFamily="2" charset="0"/>
              </a:defRPr>
            </a:lvl1pPr>
            <a:lvl2pPr marL="457200" indent="0">
              <a:buFontTx/>
              <a:buNone/>
              <a:defRPr sz="1600" baseline="0">
                <a:solidFill>
                  <a:schemeClr val="tx2">
                    <a:lumMod val="75000"/>
                  </a:schemeClr>
                </a:solidFill>
                <a:latin typeface="Avenir" panose="02000503020000020003" pitchFamily="2" charset="0"/>
              </a:defRPr>
            </a:lvl2pPr>
            <a:lvl3pPr marL="914400" indent="0">
              <a:buFontTx/>
              <a:buNone/>
              <a:defRPr sz="1600" baseline="0">
                <a:solidFill>
                  <a:schemeClr val="tx2">
                    <a:lumMod val="75000"/>
                  </a:schemeClr>
                </a:solidFill>
                <a:latin typeface="Avenir" panose="02000503020000020003" pitchFamily="2" charset="0"/>
              </a:defRPr>
            </a:lvl3pPr>
            <a:lvl4pPr marL="1371600" indent="0">
              <a:buFontTx/>
              <a:buNone/>
              <a:defRPr sz="1600" baseline="0">
                <a:solidFill>
                  <a:schemeClr val="tx2">
                    <a:lumMod val="75000"/>
                  </a:schemeClr>
                </a:solidFill>
                <a:latin typeface="Avenir" panose="02000503020000020003" pitchFamily="2" charset="0"/>
              </a:defRPr>
            </a:lvl4pPr>
            <a:lvl5pPr marL="1828800" indent="0">
              <a:buFontTx/>
              <a:buNone/>
              <a:defRPr sz="1600" baseline="0">
                <a:solidFill>
                  <a:schemeClr val="tx2">
                    <a:lumMod val="75000"/>
                  </a:schemeClr>
                </a:solidFill>
                <a:latin typeface="Avenir" panose="02000503020000020003" pitchFamily="2" charset="0"/>
              </a:defRPr>
            </a:lvl5pPr>
          </a:lstStyle>
          <a:p>
            <a:pPr lvl="0"/>
            <a:r>
              <a:rPr lang="en-GB" dirty="0"/>
              <a:t>Click to edit Master text styles</a:t>
            </a:r>
          </a:p>
        </p:txBody>
      </p:sp>
      <p:sp>
        <p:nvSpPr>
          <p:cNvPr id="7" name="Title 6">
            <a:extLst>
              <a:ext uri="{FF2B5EF4-FFF2-40B4-BE49-F238E27FC236}">
                <a16:creationId xmlns:a16="http://schemas.microsoft.com/office/drawing/2014/main" id="{1C10A031-D5DF-3FAA-AA23-19BF3D31BF35}"/>
              </a:ext>
            </a:extLst>
          </p:cNvPr>
          <p:cNvSpPr>
            <a:spLocks noGrp="1"/>
          </p:cNvSpPr>
          <p:nvPr>
            <p:ph type="title"/>
          </p:nvPr>
        </p:nvSpPr>
        <p:spPr>
          <a:xfrm>
            <a:off x="646288" y="1462405"/>
            <a:ext cx="10899423" cy="1325563"/>
          </a:xfrm>
        </p:spPr>
        <p:txBody>
          <a:bodyPr>
            <a:normAutofit/>
          </a:bodyPr>
          <a:lstStyle>
            <a:lvl1pPr>
              <a:defRPr sz="3300" b="1" i="0" baseline="0">
                <a:solidFill>
                  <a:srgbClr val="1F3167"/>
                </a:solidFill>
                <a:latin typeface="Avenir" panose="02000503020000020003" pitchFamily="2" charset="0"/>
              </a:defRPr>
            </a:lvl1pPr>
          </a:lstStyle>
          <a:p>
            <a:r>
              <a:rPr lang="en-GB" dirty="0"/>
              <a:t>Click to edit Master title style</a:t>
            </a:r>
            <a:endParaRPr lang="en-HR" dirty="0"/>
          </a:p>
        </p:txBody>
      </p:sp>
      <p:sp>
        <p:nvSpPr>
          <p:cNvPr id="10" name="Slide Number Placeholder 9">
            <a:extLst>
              <a:ext uri="{FF2B5EF4-FFF2-40B4-BE49-F238E27FC236}">
                <a16:creationId xmlns:a16="http://schemas.microsoft.com/office/drawing/2014/main" id="{5B5AF597-5507-076F-124E-EE07826EC3F1}"/>
              </a:ext>
            </a:extLst>
          </p:cNvPr>
          <p:cNvSpPr>
            <a:spLocks noGrp="1"/>
          </p:cNvSpPr>
          <p:nvPr>
            <p:ph type="sldNum" sz="quarter" idx="12"/>
          </p:nvPr>
        </p:nvSpPr>
        <p:spPr>
          <a:xfrm>
            <a:off x="8802511" y="6356350"/>
            <a:ext cx="2743200" cy="365125"/>
          </a:xfrm>
        </p:spPr>
        <p:txBody>
          <a:bodyPr/>
          <a:lstStyle/>
          <a:p>
            <a:endParaRPr lang="en-HR" dirty="0"/>
          </a:p>
        </p:txBody>
      </p:sp>
    </p:spTree>
    <p:extLst>
      <p:ext uri="{BB962C8B-B14F-4D97-AF65-F5344CB8AC3E}">
        <p14:creationId xmlns:p14="http://schemas.microsoft.com/office/powerpoint/2010/main" val="75867164"/>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67ED60-3825-A008-1E40-808DD455C7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HR"/>
          </a:p>
        </p:txBody>
      </p:sp>
      <p:sp>
        <p:nvSpPr>
          <p:cNvPr id="3" name="Text Placeholder 2">
            <a:extLst>
              <a:ext uri="{FF2B5EF4-FFF2-40B4-BE49-F238E27FC236}">
                <a16:creationId xmlns:a16="http://schemas.microsoft.com/office/drawing/2014/main" id="{72DA602C-526C-E159-09B1-B522A1EEF49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HR"/>
          </a:p>
        </p:txBody>
      </p:sp>
      <p:sp>
        <p:nvSpPr>
          <p:cNvPr id="4" name="Date Placeholder 3">
            <a:extLst>
              <a:ext uri="{FF2B5EF4-FFF2-40B4-BE49-F238E27FC236}">
                <a16:creationId xmlns:a16="http://schemas.microsoft.com/office/drawing/2014/main" id="{2417CFD7-143D-93A6-A817-96A8A56EA6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4DBB736-F0B5-344B-A852-16312B99A21D}" type="datetime1">
              <a:rPr lang="hr-HR" smtClean="0"/>
              <a:t>07.10.2025.</a:t>
            </a:fld>
            <a:endParaRPr lang="en-HR"/>
          </a:p>
        </p:txBody>
      </p:sp>
      <p:sp>
        <p:nvSpPr>
          <p:cNvPr id="5" name="Footer Placeholder 4">
            <a:extLst>
              <a:ext uri="{FF2B5EF4-FFF2-40B4-BE49-F238E27FC236}">
                <a16:creationId xmlns:a16="http://schemas.microsoft.com/office/drawing/2014/main" id="{624C91E4-D1DD-AEA1-FF20-F2E2CBF75D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HR"/>
              <a:t>1/2</a:t>
            </a:r>
          </a:p>
        </p:txBody>
      </p:sp>
      <p:sp>
        <p:nvSpPr>
          <p:cNvPr id="6" name="Slide Number Placeholder 5">
            <a:extLst>
              <a:ext uri="{FF2B5EF4-FFF2-40B4-BE49-F238E27FC236}">
                <a16:creationId xmlns:a16="http://schemas.microsoft.com/office/drawing/2014/main" id="{83117DCD-FE2A-46FD-89C4-1D154B405F9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D08E757-791F-C248-94D1-80A4AE0B0680}" type="slidenum">
              <a:rPr lang="en-HR" smtClean="0"/>
              <a:t>‹#›</a:t>
            </a:fld>
            <a:endParaRPr lang="en-HR"/>
          </a:p>
        </p:txBody>
      </p:sp>
    </p:spTree>
    <p:extLst>
      <p:ext uri="{BB962C8B-B14F-4D97-AF65-F5344CB8AC3E}">
        <p14:creationId xmlns:p14="http://schemas.microsoft.com/office/powerpoint/2010/main" val="939260312"/>
      </p:ext>
    </p:extLst>
  </p:cSld>
  <p:clrMap bg1="lt1" tx1="dk1" bg2="lt2" tx2="dk2" accent1="accent1" accent2="accent2" accent3="accent3" accent4="accent4" accent5="accent5" accent6="accent6" hlink="hlink" folHlink="folHlink"/>
  <p:sldLayoutIdLst>
    <p:sldLayoutId id="2147483649"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H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A11902A-1CC1-7DAF-7CF8-972C20B1216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HR"/>
          </a:p>
        </p:txBody>
      </p:sp>
      <p:sp>
        <p:nvSpPr>
          <p:cNvPr id="3" name="Text Placeholder 2">
            <a:extLst>
              <a:ext uri="{FF2B5EF4-FFF2-40B4-BE49-F238E27FC236}">
                <a16:creationId xmlns:a16="http://schemas.microsoft.com/office/drawing/2014/main" id="{734113DF-6D75-5125-336B-023290B91D4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HR"/>
          </a:p>
        </p:txBody>
      </p:sp>
      <p:sp>
        <p:nvSpPr>
          <p:cNvPr id="4" name="Date Placeholder 3">
            <a:extLst>
              <a:ext uri="{FF2B5EF4-FFF2-40B4-BE49-F238E27FC236}">
                <a16:creationId xmlns:a16="http://schemas.microsoft.com/office/drawing/2014/main" id="{A4A20337-2AC8-9C3E-4900-4694C9CB54E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4C20739-EA3B-0A47-B5E0-ED592EFD0E11}" type="datetime1">
              <a:rPr lang="hr-HR" smtClean="0"/>
              <a:t>07.10.2025.</a:t>
            </a:fld>
            <a:endParaRPr lang="en-HR"/>
          </a:p>
        </p:txBody>
      </p:sp>
      <p:sp>
        <p:nvSpPr>
          <p:cNvPr id="5" name="Footer Placeholder 4">
            <a:extLst>
              <a:ext uri="{FF2B5EF4-FFF2-40B4-BE49-F238E27FC236}">
                <a16:creationId xmlns:a16="http://schemas.microsoft.com/office/drawing/2014/main" id="{CFBFA065-24E0-CD9F-05E3-7B843A15FF8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HR"/>
              <a:t>1/2</a:t>
            </a:r>
          </a:p>
        </p:txBody>
      </p:sp>
      <p:sp>
        <p:nvSpPr>
          <p:cNvPr id="6" name="Slide Number Placeholder 5">
            <a:extLst>
              <a:ext uri="{FF2B5EF4-FFF2-40B4-BE49-F238E27FC236}">
                <a16:creationId xmlns:a16="http://schemas.microsoft.com/office/drawing/2014/main" id="{6B9D0C36-9DB2-45E5-D4A2-FE3C52D9599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9B41B02-5523-9949-A976-A25C7FA2FED7}" type="slidenum">
              <a:rPr lang="en-HR" smtClean="0"/>
              <a:t>‹#›</a:t>
            </a:fld>
            <a:endParaRPr lang="en-HR"/>
          </a:p>
        </p:txBody>
      </p:sp>
    </p:spTree>
    <p:extLst>
      <p:ext uri="{BB962C8B-B14F-4D97-AF65-F5344CB8AC3E}">
        <p14:creationId xmlns:p14="http://schemas.microsoft.com/office/powerpoint/2010/main" val="790799240"/>
      </p:ext>
    </p:extLst>
  </p:cSld>
  <p:clrMap bg1="lt1" tx1="dk1" bg2="lt2" tx2="dk2" accent1="accent1" accent2="accent2" accent3="accent3" accent4="accent4" accent5="accent5" accent6="accent6" hlink="hlink" folHlink="folHlink"/>
  <p:sldLayoutIdLst>
    <p:sldLayoutId id="2147483662"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H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26198E-1BA7-9098-980A-539443720F7D}"/>
              </a:ext>
            </a:extLst>
          </p:cNvPr>
          <p:cNvSpPr>
            <a:spLocks noGrp="1"/>
          </p:cNvSpPr>
          <p:nvPr>
            <p:ph type="ctrTitle"/>
          </p:nvPr>
        </p:nvSpPr>
        <p:spPr/>
        <p:txBody>
          <a:bodyPr/>
          <a:lstStyle/>
          <a:p>
            <a:r>
              <a:rPr lang="en-IT" sz="3600" b="1" kern="0" dirty="0">
                <a:solidFill>
                  <a:srgbClr val="002060"/>
                </a:solidFill>
                <a:effectLst/>
                <a:latin typeface="Avenir Book" panose="02000503020000020003" pitchFamily="2" charset="0"/>
                <a:ea typeface="Times New Roman" panose="02020603050405020304" pitchFamily="18" charset="0"/>
                <a:cs typeface="Times New Roman" panose="02020603050405020304" pitchFamily="18" charset="0"/>
              </a:rPr>
              <a:t>Streaming, Transfer of Rights, and the Management of Large Catalogues</a:t>
            </a:r>
            <a:endParaRPr lang="en-HR">
              <a:solidFill>
                <a:srgbClr val="002060"/>
              </a:solidFill>
              <a:latin typeface="Avenir Book" panose="02000503020000020003" pitchFamily="2" charset="0"/>
            </a:endParaRPr>
          </a:p>
        </p:txBody>
      </p:sp>
      <p:sp>
        <p:nvSpPr>
          <p:cNvPr id="3" name="Subtitle 2">
            <a:extLst>
              <a:ext uri="{FF2B5EF4-FFF2-40B4-BE49-F238E27FC236}">
                <a16:creationId xmlns:a16="http://schemas.microsoft.com/office/drawing/2014/main" id="{80037CA4-7E25-98A1-D923-596F8F2EB497}"/>
              </a:ext>
            </a:extLst>
          </p:cNvPr>
          <p:cNvSpPr>
            <a:spLocks noGrp="1"/>
          </p:cNvSpPr>
          <p:nvPr>
            <p:ph type="subTitle" idx="1"/>
          </p:nvPr>
        </p:nvSpPr>
        <p:spPr/>
        <p:txBody>
          <a:bodyPr>
            <a:normAutofit/>
          </a:bodyPr>
          <a:lstStyle/>
          <a:p>
            <a:r>
              <a:rPr lang="it-IT" sz="2200" dirty="0">
                <a:latin typeface="Avenir Book" panose="02000503020000020003" pitchFamily="2" charset="0"/>
                <a:cs typeface="Times New Roman" panose="02020603050405020304" pitchFamily="18" charset="0"/>
              </a:rPr>
              <a:t>Prof. Giuseppe Mazziotti</a:t>
            </a:r>
          </a:p>
          <a:p>
            <a:r>
              <a:rPr lang="it-IT" sz="2200" dirty="0" err="1">
                <a:latin typeface="Avenir Book" panose="02000503020000020003" pitchFamily="2" charset="0"/>
                <a:cs typeface="Times New Roman" panose="02020603050405020304" pitchFamily="18" charset="0"/>
              </a:rPr>
              <a:t>Catolica</a:t>
            </a:r>
            <a:r>
              <a:rPr lang="it-IT" sz="2200" dirty="0">
                <a:latin typeface="Avenir Book" panose="02000503020000020003" pitchFamily="2" charset="0"/>
                <a:cs typeface="Times New Roman" panose="02020603050405020304" pitchFamily="18" charset="0"/>
              </a:rPr>
              <a:t> Global School of </a:t>
            </a:r>
            <a:r>
              <a:rPr lang="it-IT" sz="2200" dirty="0" err="1">
                <a:latin typeface="Avenir Book" panose="02000503020000020003" pitchFamily="2" charset="0"/>
                <a:cs typeface="Times New Roman" panose="02020603050405020304" pitchFamily="18" charset="0"/>
              </a:rPr>
              <a:t>Law</a:t>
            </a:r>
            <a:r>
              <a:rPr lang="it-IT" sz="2200" dirty="0">
                <a:latin typeface="Avenir Book" panose="02000503020000020003" pitchFamily="2" charset="0"/>
                <a:cs typeface="Times New Roman" panose="02020603050405020304" pitchFamily="18" charset="0"/>
              </a:rPr>
              <a:t>, </a:t>
            </a:r>
            <a:r>
              <a:rPr lang="it-IT" sz="2200" dirty="0" err="1">
                <a:latin typeface="Avenir Book" panose="02000503020000020003" pitchFamily="2" charset="0"/>
                <a:cs typeface="Times New Roman" panose="02020603050405020304" pitchFamily="18" charset="0"/>
              </a:rPr>
              <a:t>Lisbon</a:t>
            </a:r>
            <a:endParaRPr lang="it-IT" sz="2200" dirty="0">
              <a:latin typeface="Avenir Book" panose="02000503020000020003" pitchFamily="2" charset="0"/>
              <a:cs typeface="Times New Roman" panose="02020603050405020304" pitchFamily="18" charset="0"/>
            </a:endParaRPr>
          </a:p>
          <a:p>
            <a:r>
              <a:rPr lang="it-IT" sz="2200" b="1" dirty="0">
                <a:latin typeface="Avenir Book" panose="02000503020000020003" pitchFamily="2" charset="0"/>
                <a:cs typeface="Times New Roman" panose="02020603050405020304" pitchFamily="18" charset="0"/>
              </a:rPr>
              <a:t>Fair </a:t>
            </a:r>
            <a:r>
              <a:rPr lang="it-IT" sz="2200" b="1" dirty="0" err="1">
                <a:latin typeface="Avenir Book" panose="02000503020000020003" pitchFamily="2" charset="0"/>
                <a:cs typeface="Times New Roman" panose="02020603050405020304" pitchFamily="18" charset="0"/>
              </a:rPr>
              <a:t>MusE</a:t>
            </a:r>
            <a:r>
              <a:rPr lang="it-IT" sz="2200" b="1" dirty="0">
                <a:latin typeface="Avenir Book" panose="02000503020000020003" pitchFamily="2" charset="0"/>
                <a:cs typeface="Times New Roman" panose="02020603050405020304" pitchFamily="18" charset="0"/>
              </a:rPr>
              <a:t> </a:t>
            </a:r>
            <a:r>
              <a:rPr lang="it-IT" sz="2200" dirty="0">
                <a:latin typeface="Avenir Book" panose="02000503020000020003" pitchFamily="2" charset="0"/>
                <a:cs typeface="Times New Roman" panose="02020603050405020304" pitchFamily="18" charset="0"/>
              </a:rPr>
              <a:t>(Horizon Europe): </a:t>
            </a:r>
            <a:r>
              <a:rPr lang="it-IT" sz="2200" dirty="0" err="1">
                <a:latin typeface="Avenir Book" panose="02000503020000020003" pitchFamily="2" charset="0"/>
                <a:cs typeface="Times New Roman" panose="02020603050405020304" pitchFamily="18" charset="0"/>
              </a:rPr>
              <a:t>fairmuse.eu</a:t>
            </a:r>
            <a:endParaRPr lang="it-IT" sz="2200" dirty="0">
              <a:latin typeface="Avenir Book" panose="02000503020000020003" pitchFamily="2" charset="0"/>
              <a:cs typeface="Times New Roman" panose="02020603050405020304" pitchFamily="18" charset="0"/>
            </a:endParaRPr>
          </a:p>
          <a:p>
            <a:r>
              <a:rPr lang="it-IT" sz="2200" dirty="0">
                <a:latin typeface="Avenir Book" panose="02000503020000020003" pitchFamily="2" charset="0"/>
                <a:cs typeface="Times New Roman" panose="02020603050405020304" pitchFamily="18" charset="0"/>
              </a:rPr>
              <a:t>Fifth Session, 10 </a:t>
            </a:r>
            <a:r>
              <a:rPr lang="it-IT" sz="2200" dirty="0" err="1">
                <a:latin typeface="Avenir Book" panose="02000503020000020003" pitchFamily="2" charset="0"/>
                <a:cs typeface="Times New Roman" panose="02020603050405020304" pitchFamily="18" charset="0"/>
              </a:rPr>
              <a:t>October</a:t>
            </a:r>
            <a:r>
              <a:rPr lang="it-IT" sz="2200" dirty="0">
                <a:latin typeface="Avenir Book" panose="02000503020000020003" pitchFamily="2" charset="0"/>
                <a:cs typeface="Times New Roman" panose="02020603050405020304" pitchFamily="18" charset="0"/>
              </a:rPr>
              <a:t> 2025</a:t>
            </a:r>
          </a:p>
          <a:p>
            <a:endParaRPr lang="it-IT" sz="2200" dirty="0">
              <a:latin typeface="Avenir Book" panose="02000503020000020003" pitchFamily="2" charset="0"/>
              <a:cs typeface="Times New Roman" panose="02020603050405020304" pitchFamily="18" charset="0"/>
            </a:endParaRPr>
          </a:p>
        </p:txBody>
      </p:sp>
    </p:spTree>
    <p:extLst>
      <p:ext uri="{BB962C8B-B14F-4D97-AF65-F5344CB8AC3E}">
        <p14:creationId xmlns:p14="http://schemas.microsoft.com/office/powerpoint/2010/main" val="14624736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DB84FA8-A211-F47B-9F18-6F7A2FD998D2}"/>
              </a:ext>
            </a:extLst>
          </p:cNvPr>
          <p:cNvSpPr>
            <a:spLocks noGrp="1"/>
          </p:cNvSpPr>
          <p:nvPr>
            <p:ph idx="1"/>
          </p:nvPr>
        </p:nvSpPr>
        <p:spPr/>
        <p:txBody>
          <a:bodyPr>
            <a:normAutofit fontScale="92500" lnSpcReduction="10000"/>
          </a:bodyPr>
          <a:lstStyle/>
          <a:p>
            <a:pPr>
              <a:lnSpc>
                <a:spcPct val="115000"/>
              </a:lnSpc>
              <a:spcAft>
                <a:spcPts val="800"/>
              </a:spcAft>
            </a:pPr>
            <a:r>
              <a:rPr lang="en-IT" sz="2000" dirty="0"/>
              <a:t>National reports evidence international alignment on the definition of streaming rights and the combination </a:t>
            </a:r>
            <a:r>
              <a:rPr lang="en-GB" sz="2000" dirty="0"/>
              <a:t>of</a:t>
            </a:r>
            <a:r>
              <a:rPr lang="en-IT" sz="2000" dirty="0"/>
              <a:t> communication to the public and reproduction rights. Yet, there are persisting divergences on who concretely benefits from them. </a:t>
            </a:r>
          </a:p>
          <a:p>
            <a:pPr>
              <a:lnSpc>
                <a:spcPct val="115000"/>
              </a:lnSpc>
              <a:spcAft>
                <a:spcPts val="800"/>
              </a:spcAft>
            </a:pPr>
            <a:r>
              <a:rPr lang="en-IT" sz="2000" dirty="0"/>
              <a:t>The nearly universal adoption of the </a:t>
            </a:r>
            <a:r>
              <a:rPr lang="en-GB" sz="2000" dirty="0"/>
              <a:t>communication/making available</a:t>
            </a:r>
            <a:r>
              <a:rPr lang="en-IT" sz="2000" dirty="0"/>
              <a:t> model has not ensured fairness or transparency towards authors and performers. To this end, European reforms—especially as a result of Directive 2019/790 — point toward a copyright paradigm based on ‘appropriate and proportionate’ remuneration, collective management, and users’ data disclosure.</a:t>
            </a:r>
          </a:p>
          <a:p>
            <a:pPr>
              <a:lnSpc>
                <a:spcPct val="115000"/>
              </a:lnSpc>
              <a:spcAft>
                <a:spcPts val="800"/>
              </a:spcAft>
            </a:pPr>
            <a:r>
              <a:rPr lang="en-IT" sz="2000" dirty="0"/>
              <a:t>Outside Europe, contractual autonomy remains dominant, but even there, market pressures and statutory licensing (notably in the US: cf. 2018 MMA) reveal convergent functional solutions.</a:t>
            </a:r>
          </a:p>
          <a:p>
            <a:endParaRPr lang="en-HR"/>
          </a:p>
        </p:txBody>
      </p:sp>
      <p:sp>
        <p:nvSpPr>
          <p:cNvPr id="3" name="Title 2">
            <a:extLst>
              <a:ext uri="{FF2B5EF4-FFF2-40B4-BE49-F238E27FC236}">
                <a16:creationId xmlns:a16="http://schemas.microsoft.com/office/drawing/2014/main" id="{5A2958F0-D346-0E5B-DA5F-F6158CBF45B6}"/>
              </a:ext>
            </a:extLst>
          </p:cNvPr>
          <p:cNvSpPr>
            <a:spLocks noGrp="1"/>
          </p:cNvSpPr>
          <p:nvPr>
            <p:ph type="title"/>
          </p:nvPr>
        </p:nvSpPr>
        <p:spPr/>
        <p:txBody>
          <a:bodyPr/>
          <a:lstStyle/>
          <a:p>
            <a:pPr algn="ctr"/>
            <a:r>
              <a:rPr lang="it-IT" dirty="0" err="1"/>
              <a:t>Conclusion</a:t>
            </a:r>
            <a:r>
              <a:rPr lang="it-IT" dirty="0"/>
              <a:t> </a:t>
            </a:r>
            <a:endParaRPr lang="en-HR"/>
          </a:p>
        </p:txBody>
      </p:sp>
      <p:sp>
        <p:nvSpPr>
          <p:cNvPr id="4" name="Slide Number Placeholder 3">
            <a:extLst>
              <a:ext uri="{FF2B5EF4-FFF2-40B4-BE49-F238E27FC236}">
                <a16:creationId xmlns:a16="http://schemas.microsoft.com/office/drawing/2014/main" id="{B8CB43D5-D506-0236-97C6-A86B04925F78}"/>
              </a:ext>
            </a:extLst>
          </p:cNvPr>
          <p:cNvSpPr>
            <a:spLocks noGrp="1"/>
          </p:cNvSpPr>
          <p:nvPr>
            <p:ph type="sldNum" sz="quarter" idx="12"/>
          </p:nvPr>
        </p:nvSpPr>
        <p:spPr/>
        <p:txBody>
          <a:bodyPr/>
          <a:lstStyle/>
          <a:p>
            <a:r>
              <a:rPr lang="en-HR" dirty="0"/>
              <a:t>9/10</a:t>
            </a:r>
          </a:p>
        </p:txBody>
      </p:sp>
    </p:spTree>
    <p:extLst>
      <p:ext uri="{BB962C8B-B14F-4D97-AF65-F5344CB8AC3E}">
        <p14:creationId xmlns:p14="http://schemas.microsoft.com/office/powerpoint/2010/main" val="9546236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06227AD-23D0-9541-15E9-FDE80B0ECE00}"/>
              </a:ext>
            </a:extLst>
          </p:cNvPr>
          <p:cNvSpPr>
            <a:spLocks noGrp="1"/>
          </p:cNvSpPr>
          <p:nvPr>
            <p:ph type="subTitle" idx="1"/>
          </p:nvPr>
        </p:nvSpPr>
        <p:spPr>
          <a:xfrm>
            <a:off x="5641674" y="2418631"/>
            <a:ext cx="6021239" cy="1707871"/>
          </a:xfrm>
        </p:spPr>
        <p:txBody>
          <a:bodyPr>
            <a:normAutofit/>
          </a:bodyPr>
          <a:lstStyle/>
          <a:p>
            <a:pPr algn="ctr">
              <a:lnSpc>
                <a:spcPct val="150000"/>
              </a:lnSpc>
            </a:pPr>
            <a:r>
              <a:rPr lang="en-HR" sz="3600" b="1" dirty="0"/>
              <a:t>THANK YOU FOR YOUR ATTENTION!</a:t>
            </a:r>
          </a:p>
        </p:txBody>
      </p:sp>
    </p:spTree>
    <p:extLst>
      <p:ext uri="{BB962C8B-B14F-4D97-AF65-F5344CB8AC3E}">
        <p14:creationId xmlns:p14="http://schemas.microsoft.com/office/powerpoint/2010/main" val="32149797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B56E397-6334-358D-CD3E-B02C1C4ABA49}"/>
              </a:ext>
            </a:extLst>
          </p:cNvPr>
          <p:cNvSpPr>
            <a:spLocks noGrp="1"/>
          </p:cNvSpPr>
          <p:nvPr>
            <p:ph idx="1"/>
          </p:nvPr>
        </p:nvSpPr>
        <p:spPr/>
        <p:txBody>
          <a:bodyPr>
            <a:normAutofit/>
          </a:bodyPr>
          <a:lstStyle/>
          <a:p>
            <a:r>
              <a:rPr lang="en-IT" sz="2000" kern="0" dirty="0">
                <a:solidFill>
                  <a:srgbClr val="002060"/>
                </a:solidFill>
                <a:latin typeface="Avenir Book" panose="02000503020000020003" pitchFamily="2" charset="0"/>
                <a:ea typeface="Times New Roman" panose="02020603050405020304" pitchFamily="18" charset="0"/>
              </a:rPr>
              <a:t>ALAI received </a:t>
            </a:r>
            <a:r>
              <a:rPr lang="en-IT" sz="2000" kern="0" dirty="0">
                <a:solidFill>
                  <a:srgbClr val="002060"/>
                </a:solidFill>
                <a:effectLst/>
                <a:latin typeface="Avenir Book" panose="02000503020000020003" pitchFamily="2" charset="0"/>
                <a:ea typeface="Times New Roman" panose="02020603050405020304" pitchFamily="18" charset="0"/>
              </a:rPr>
              <a:t>national responses to Session 5’s questionnaire from 28 countries </a:t>
            </a:r>
          </a:p>
          <a:p>
            <a:r>
              <a:rPr lang="en-IT" sz="2000" kern="0" dirty="0">
                <a:solidFill>
                  <a:srgbClr val="002060"/>
                </a:solidFill>
                <a:effectLst/>
                <a:latin typeface="Avenir Book" panose="02000503020000020003" pitchFamily="2" charset="0"/>
                <a:ea typeface="Times New Roman" panose="02020603050405020304" pitchFamily="18" charset="0"/>
              </a:rPr>
              <a:t>17 of them belong to the European Union: </a:t>
            </a:r>
            <a:r>
              <a:rPr lang="en-GB" sz="2000" b="0" i="0" dirty="0">
                <a:solidFill>
                  <a:srgbClr val="002060"/>
                </a:solidFill>
                <a:effectLst/>
                <a:latin typeface="Avenir Book" panose="02000503020000020003" pitchFamily="2" charset="0"/>
              </a:rPr>
              <a:t>Austria, Belgium, Croatia, Czech Republic, Denmark</a:t>
            </a:r>
            <a:r>
              <a:rPr lang="en-GB" sz="2000" dirty="0">
                <a:solidFill>
                  <a:srgbClr val="002060"/>
                </a:solidFill>
                <a:latin typeface="Avenir Book" panose="02000503020000020003" pitchFamily="2" charset="0"/>
              </a:rPr>
              <a:t>, </a:t>
            </a:r>
            <a:r>
              <a:rPr lang="en-GB" sz="2000" b="0" i="0" dirty="0">
                <a:solidFill>
                  <a:srgbClr val="002060"/>
                </a:solidFill>
                <a:effectLst/>
                <a:latin typeface="Avenir Book" panose="02000503020000020003" pitchFamily="2" charset="0"/>
              </a:rPr>
              <a:t>Finland</a:t>
            </a:r>
            <a:r>
              <a:rPr lang="en-GB" sz="2000" dirty="0">
                <a:solidFill>
                  <a:srgbClr val="002060"/>
                </a:solidFill>
                <a:latin typeface="Avenir Book" panose="02000503020000020003" pitchFamily="2" charset="0"/>
              </a:rPr>
              <a:t>, </a:t>
            </a:r>
            <a:r>
              <a:rPr lang="en-GB" sz="2000" b="0" i="0" dirty="0">
                <a:solidFill>
                  <a:srgbClr val="002060"/>
                </a:solidFill>
                <a:effectLst/>
                <a:latin typeface="Avenir Book" panose="02000503020000020003" pitchFamily="2" charset="0"/>
              </a:rPr>
              <a:t>France, Germany, Greece, Hungary, Italy, Netherlands, Poland, Portugal, Romania, Slovenia, Sweden</a:t>
            </a:r>
          </a:p>
          <a:p>
            <a:r>
              <a:rPr lang="en-IT" sz="2000" kern="0" dirty="0">
                <a:solidFill>
                  <a:srgbClr val="002060"/>
                </a:solidFill>
                <a:effectLst/>
                <a:latin typeface="Avenir Book" panose="02000503020000020003" pitchFamily="2" charset="0"/>
                <a:ea typeface="Times New Roman" panose="02020603050405020304" pitchFamily="18" charset="0"/>
              </a:rPr>
              <a:t>1 to the EEA (Norway), 1 to the European Free Trade Association (EFTA: Switzerland), </a:t>
            </a:r>
            <a:r>
              <a:rPr lang="en-GB" sz="2000" kern="0" dirty="0">
                <a:solidFill>
                  <a:srgbClr val="002060"/>
                </a:solidFill>
                <a:effectLst/>
                <a:latin typeface="Avenir Book" panose="02000503020000020003" pitchFamily="2" charset="0"/>
                <a:ea typeface="Times New Roman" panose="02020603050405020304" pitchFamily="18" charset="0"/>
              </a:rPr>
              <a:t>and 1</a:t>
            </a:r>
            <a:r>
              <a:rPr lang="en-IT" sz="2000" kern="0" dirty="0">
                <a:solidFill>
                  <a:srgbClr val="002060"/>
                </a:solidFill>
                <a:effectLst/>
                <a:latin typeface="Avenir Book" panose="02000503020000020003" pitchFamily="2" charset="0"/>
                <a:ea typeface="Times New Roman" panose="02020603050405020304" pitchFamily="18" charset="0"/>
              </a:rPr>
              <a:t> is a former member of the EU (United </a:t>
            </a:r>
            <a:r>
              <a:rPr lang="en-GB" sz="2000" kern="0" dirty="0">
                <a:solidFill>
                  <a:srgbClr val="002060"/>
                </a:solidFill>
                <a:effectLst/>
                <a:latin typeface="Avenir Book" panose="02000503020000020003" pitchFamily="2" charset="0"/>
                <a:ea typeface="Times New Roman" panose="02020603050405020304" pitchFamily="18" charset="0"/>
              </a:rPr>
              <a:t>Kingdom)</a:t>
            </a:r>
          </a:p>
          <a:p>
            <a:r>
              <a:rPr lang="en-GB" sz="2000" kern="0" dirty="0">
                <a:solidFill>
                  <a:srgbClr val="002060"/>
                </a:solidFill>
                <a:latin typeface="Avenir Book" panose="02000503020000020003" pitchFamily="2" charset="0"/>
              </a:rPr>
              <a:t>2 countries from North America (Mexico and the United States)</a:t>
            </a:r>
          </a:p>
          <a:p>
            <a:r>
              <a:rPr lang="en-GB" sz="2000" kern="0" dirty="0">
                <a:solidFill>
                  <a:srgbClr val="002060"/>
                </a:solidFill>
                <a:latin typeface="Avenir Book" panose="02000503020000020003" pitchFamily="2" charset="0"/>
              </a:rPr>
              <a:t>2 countries from South America (Argentina and Colombia)</a:t>
            </a:r>
          </a:p>
          <a:p>
            <a:r>
              <a:rPr lang="en-GB" sz="2000" kern="0" dirty="0">
                <a:solidFill>
                  <a:srgbClr val="002060"/>
                </a:solidFill>
                <a:latin typeface="Avenir Book" panose="02000503020000020003" pitchFamily="2" charset="0"/>
              </a:rPr>
              <a:t>3 countries from Asia (Japan, Korea, Singapore) and 1 from Oceania (Australia)</a:t>
            </a:r>
          </a:p>
          <a:p>
            <a:endParaRPr lang="en-HR" sz="2000">
              <a:latin typeface="Avenir Book" panose="02000503020000020003" pitchFamily="2" charset="0"/>
            </a:endParaRPr>
          </a:p>
        </p:txBody>
      </p:sp>
      <p:sp>
        <p:nvSpPr>
          <p:cNvPr id="3" name="Title 2">
            <a:extLst>
              <a:ext uri="{FF2B5EF4-FFF2-40B4-BE49-F238E27FC236}">
                <a16:creationId xmlns:a16="http://schemas.microsoft.com/office/drawing/2014/main" id="{2C3949EA-0012-C5CA-EF23-B99F9B86FD2C}"/>
              </a:ext>
            </a:extLst>
          </p:cNvPr>
          <p:cNvSpPr>
            <a:spLocks noGrp="1"/>
          </p:cNvSpPr>
          <p:nvPr>
            <p:ph type="title"/>
          </p:nvPr>
        </p:nvSpPr>
        <p:spPr/>
        <p:txBody>
          <a:bodyPr>
            <a:normAutofit/>
          </a:bodyPr>
          <a:lstStyle/>
          <a:p>
            <a:pPr algn="ctr"/>
            <a:r>
              <a:rPr lang="it-IT" sz="3600" dirty="0"/>
              <a:t>National reports: countries and </a:t>
            </a:r>
            <a:r>
              <a:rPr lang="it-IT" sz="3600" dirty="0" err="1"/>
              <a:t>legal</a:t>
            </a:r>
            <a:r>
              <a:rPr lang="it-IT" sz="3600" dirty="0"/>
              <a:t> systems</a:t>
            </a:r>
            <a:endParaRPr lang="en-HR" sz="3600"/>
          </a:p>
        </p:txBody>
      </p:sp>
      <p:sp>
        <p:nvSpPr>
          <p:cNvPr id="4" name="Slide Number Placeholder 3">
            <a:extLst>
              <a:ext uri="{FF2B5EF4-FFF2-40B4-BE49-F238E27FC236}">
                <a16:creationId xmlns:a16="http://schemas.microsoft.com/office/drawing/2014/main" id="{1C7CE367-8C64-ABB0-47BF-13B3971DB0A8}"/>
              </a:ext>
            </a:extLst>
          </p:cNvPr>
          <p:cNvSpPr>
            <a:spLocks noGrp="1"/>
          </p:cNvSpPr>
          <p:nvPr>
            <p:ph type="sldNum" sz="quarter" idx="12"/>
          </p:nvPr>
        </p:nvSpPr>
        <p:spPr/>
        <p:txBody>
          <a:bodyPr/>
          <a:lstStyle/>
          <a:p>
            <a:r>
              <a:rPr lang="en-HR" dirty="0"/>
              <a:t>1/10</a:t>
            </a:r>
          </a:p>
        </p:txBody>
      </p:sp>
    </p:spTree>
    <p:extLst>
      <p:ext uri="{BB962C8B-B14F-4D97-AF65-F5344CB8AC3E}">
        <p14:creationId xmlns:p14="http://schemas.microsoft.com/office/powerpoint/2010/main" val="42418386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9B0CDC7-EAF2-0B40-EEE9-D8A28D04D2C8}"/>
              </a:ext>
            </a:extLst>
          </p:cNvPr>
          <p:cNvSpPr>
            <a:spLocks noGrp="1"/>
          </p:cNvSpPr>
          <p:nvPr>
            <p:ph idx="1"/>
          </p:nvPr>
        </p:nvSpPr>
        <p:spPr>
          <a:xfrm>
            <a:off x="646288" y="2502569"/>
            <a:ext cx="10899423" cy="3837272"/>
          </a:xfrm>
        </p:spPr>
        <p:txBody>
          <a:bodyPr>
            <a:normAutofit fontScale="92500" lnSpcReduction="10000"/>
          </a:bodyPr>
          <a:lstStyle/>
          <a:p>
            <a:r>
              <a:rPr lang="en-IT" sz="2800" b="1" kern="100" dirty="0">
                <a:solidFill>
                  <a:srgbClr val="002060"/>
                </a:solidFill>
                <a:latin typeface="Avenir Book" panose="02000503020000020003" pitchFamily="2" charset="0"/>
                <a:ea typeface="Aptos" panose="020B0004020202020204" pitchFamily="34" charset="0"/>
                <a:cs typeface="Times New Roman" panose="02020603050405020304" pitchFamily="18" charset="0"/>
              </a:rPr>
              <a:t>Specific </a:t>
            </a:r>
            <a:r>
              <a:rPr lang="en-IT" sz="2800" b="1" kern="100" dirty="0">
                <a:solidFill>
                  <a:srgbClr val="002060"/>
                </a:solidFill>
                <a:effectLst/>
                <a:latin typeface="Avenir Book" panose="02000503020000020003" pitchFamily="2" charset="0"/>
                <a:ea typeface="Aptos" panose="020B0004020202020204" pitchFamily="34" charset="0"/>
                <a:cs typeface="Times New Roman" panose="02020603050405020304" pitchFamily="18" charset="0"/>
              </a:rPr>
              <a:t>right applicable to streaming</a:t>
            </a:r>
          </a:p>
          <a:p>
            <a:r>
              <a:rPr lang="en-IT" sz="1800" kern="100" dirty="0">
                <a:solidFill>
                  <a:srgbClr val="002060"/>
                </a:solidFill>
                <a:latin typeface="Avenir Book" panose="02000503020000020003" pitchFamily="2" charset="0"/>
                <a:ea typeface="Aptos" panose="020B0004020202020204" pitchFamily="34" charset="0"/>
                <a:cs typeface="Times New Roman" panose="02020603050405020304" pitchFamily="18" charset="0"/>
              </a:rPr>
              <a:t>Communication to the public, </a:t>
            </a:r>
            <a:r>
              <a:rPr lang="en-IT" sz="1800" kern="0" dirty="0">
                <a:solidFill>
                  <a:srgbClr val="002060"/>
                </a:solidFill>
                <a:latin typeface="Avenir Book" panose="02000503020000020003" pitchFamily="2" charset="0"/>
                <a:ea typeface="Aptos" panose="020B0004020202020204" pitchFamily="34" charset="0"/>
                <a:cs typeface="Times New Roman" panose="02020603050405020304" pitchFamily="18" charset="0"/>
              </a:rPr>
              <a:t>m</a:t>
            </a:r>
            <a:r>
              <a:rPr lang="en-IT" sz="1800" kern="0" dirty="0">
                <a:solidFill>
                  <a:srgbClr val="002060"/>
                </a:solidFill>
                <a:effectLst/>
                <a:latin typeface="Avenir Book" panose="02000503020000020003" pitchFamily="2" charset="0"/>
                <a:ea typeface="Times New Roman" panose="02020603050405020304" pitchFamily="18" charset="0"/>
              </a:rPr>
              <a:t>odel law (WCT/WPPT), combination of rights, scope</a:t>
            </a:r>
            <a:r>
              <a:rPr lang="en-IT" sz="1800" dirty="0">
                <a:solidFill>
                  <a:srgbClr val="002060"/>
                </a:solidFill>
                <a:effectLst/>
                <a:latin typeface="Avenir Book" panose="02000503020000020003" pitchFamily="2" charset="0"/>
              </a:rPr>
              <a:t> (authors and performers; both musical and </a:t>
            </a:r>
            <a:r>
              <a:rPr lang="en-GB" sz="1800" dirty="0">
                <a:solidFill>
                  <a:srgbClr val="002060"/>
                </a:solidFill>
                <a:effectLst/>
                <a:latin typeface="Avenir Book" panose="02000503020000020003" pitchFamily="2" charset="0"/>
              </a:rPr>
              <a:t>audiovisual</a:t>
            </a:r>
            <a:r>
              <a:rPr lang="en-IT" sz="1800" dirty="0">
                <a:solidFill>
                  <a:srgbClr val="002060"/>
                </a:solidFill>
                <a:effectLst/>
                <a:latin typeface="Avenir Book" panose="02000503020000020003" pitchFamily="2" charset="0"/>
              </a:rPr>
              <a:t> works?) </a:t>
            </a:r>
            <a:endParaRPr lang="en-IT" sz="1800" kern="100" dirty="0">
              <a:solidFill>
                <a:srgbClr val="002060"/>
              </a:solidFill>
              <a:effectLst/>
              <a:latin typeface="Avenir Book" panose="02000503020000020003" pitchFamily="2" charset="0"/>
              <a:ea typeface="Aptos" panose="020B0004020202020204" pitchFamily="34" charset="0"/>
              <a:cs typeface="Times New Roman" panose="02020603050405020304" pitchFamily="18" charset="0"/>
            </a:endParaRPr>
          </a:p>
          <a:p>
            <a:r>
              <a:rPr lang="en-IT" sz="2800" b="1" kern="100" dirty="0">
                <a:solidFill>
                  <a:schemeClr val="tx2"/>
                </a:solidFill>
                <a:effectLst/>
                <a:latin typeface="Avenir Book" panose="02000503020000020003" pitchFamily="2" charset="0"/>
                <a:ea typeface="Aptos" panose="020B0004020202020204" pitchFamily="34" charset="0"/>
                <a:cs typeface="Times New Roman" panose="02020603050405020304" pitchFamily="18" charset="0"/>
              </a:rPr>
              <a:t>Transfer of rights </a:t>
            </a:r>
            <a:r>
              <a:rPr lang="en-IT" sz="2800" kern="100" dirty="0">
                <a:solidFill>
                  <a:schemeClr val="tx2"/>
                </a:solidFill>
                <a:effectLst/>
                <a:latin typeface="Avenir Book" panose="02000503020000020003" pitchFamily="2" charset="0"/>
                <a:ea typeface="Aptos" panose="020B0004020202020204" pitchFamily="34" charset="0"/>
                <a:cs typeface="Times New Roman" panose="02020603050405020304" pitchFamily="18" charset="0"/>
              </a:rPr>
              <a:t>(any </a:t>
            </a:r>
            <a:r>
              <a:rPr lang="en-IT" sz="2800" kern="100" dirty="0">
                <a:solidFill>
                  <a:schemeClr val="tx2"/>
                </a:solidFill>
                <a:latin typeface="Avenir Book" panose="02000503020000020003" pitchFamily="2" charset="0"/>
                <a:ea typeface="Aptos" panose="020B0004020202020204" pitchFamily="34" charset="0"/>
                <a:cs typeface="Times New Roman" panose="02020603050405020304" pitchFamily="18" charset="0"/>
              </a:rPr>
              <a:t>limitations </a:t>
            </a:r>
            <a:r>
              <a:rPr lang="en-IT" sz="2800" kern="100" dirty="0">
                <a:solidFill>
                  <a:schemeClr val="tx2"/>
                </a:solidFill>
                <a:effectLst/>
                <a:latin typeface="Avenir Book" panose="02000503020000020003" pitchFamily="2" charset="0"/>
                <a:ea typeface="Aptos" panose="020B0004020202020204" pitchFamily="34" charset="0"/>
                <a:cs typeface="Times New Roman" panose="02020603050405020304" pitchFamily="18" charset="0"/>
              </a:rPr>
              <a:t>to known forms of use?)</a:t>
            </a:r>
          </a:p>
          <a:p>
            <a:r>
              <a:rPr lang="en-IT" sz="2800" b="1" kern="100" dirty="0">
                <a:solidFill>
                  <a:srgbClr val="002060"/>
                </a:solidFill>
                <a:effectLst/>
                <a:latin typeface="Avenir Book" panose="02000503020000020003" pitchFamily="2" charset="0"/>
                <a:ea typeface="Aptos" panose="020B0004020202020204" pitchFamily="34" charset="0"/>
                <a:cs typeface="Times New Roman" panose="02020603050405020304" pitchFamily="18" charset="0"/>
              </a:rPr>
              <a:t>Remuneration of authors and performers </a:t>
            </a:r>
          </a:p>
          <a:p>
            <a:r>
              <a:rPr lang="en-IT" sz="1800" kern="100" dirty="0">
                <a:solidFill>
                  <a:srgbClr val="002060"/>
                </a:solidFill>
                <a:latin typeface="Avenir Book" panose="02000503020000020003" pitchFamily="2" charset="0"/>
                <a:ea typeface="Aptos" panose="020B0004020202020204" pitchFamily="34" charset="0"/>
                <a:cs typeface="Times New Roman" panose="02020603050405020304" pitchFamily="18" charset="0"/>
              </a:rPr>
              <a:t>E</a:t>
            </a:r>
            <a:r>
              <a:rPr lang="en-IT" sz="1800" kern="100" dirty="0">
                <a:solidFill>
                  <a:srgbClr val="002060"/>
                </a:solidFill>
                <a:effectLst/>
                <a:latin typeface="Avenir Book" panose="02000503020000020003" pitchFamily="2" charset="0"/>
                <a:ea typeface="Aptos" panose="020B0004020202020204" pitchFamily="34" charset="0"/>
                <a:cs typeface="Times New Roman" panose="02020603050405020304" pitchFamily="18" charset="0"/>
              </a:rPr>
              <a:t>xclusive rights and residual right to remuneration</a:t>
            </a:r>
          </a:p>
          <a:p>
            <a:r>
              <a:rPr lang="en-IT" sz="2800" b="1" kern="100" dirty="0">
                <a:solidFill>
                  <a:srgbClr val="002060"/>
                </a:solidFill>
                <a:effectLst/>
                <a:latin typeface="Avenir Book" panose="02000503020000020003" pitchFamily="2" charset="0"/>
                <a:ea typeface="Aptos" panose="020B0004020202020204" pitchFamily="34" charset="0"/>
                <a:cs typeface="Times New Roman" panose="02020603050405020304" pitchFamily="18" charset="0"/>
              </a:rPr>
              <a:t>Collective management (CM) </a:t>
            </a:r>
          </a:p>
          <a:p>
            <a:r>
              <a:rPr lang="en-IT" sz="1900" kern="100" dirty="0">
                <a:solidFill>
                  <a:srgbClr val="002060"/>
                </a:solidFill>
                <a:latin typeface="Avenir Book" panose="02000503020000020003" pitchFamily="2" charset="0"/>
                <a:ea typeface="Aptos" panose="020B0004020202020204" pitchFamily="34" charset="0"/>
                <a:cs typeface="Times New Roman" panose="02020603050405020304" pitchFamily="18" charset="0"/>
              </a:rPr>
              <a:t>Voluntary, </a:t>
            </a:r>
            <a:r>
              <a:rPr lang="en-GB" sz="1900" kern="100" dirty="0">
                <a:solidFill>
                  <a:srgbClr val="002060"/>
                </a:solidFill>
                <a:latin typeface="Avenir Book" panose="02000503020000020003" pitchFamily="2" charset="0"/>
                <a:ea typeface="Aptos" panose="020B0004020202020204" pitchFamily="34" charset="0"/>
                <a:cs typeface="Times New Roman" panose="02020603050405020304" pitchFamily="18" charset="0"/>
              </a:rPr>
              <a:t>mandatory,</a:t>
            </a:r>
            <a:r>
              <a:rPr lang="en-IT" sz="1900" kern="100" dirty="0">
                <a:solidFill>
                  <a:srgbClr val="002060"/>
                </a:solidFill>
                <a:effectLst/>
                <a:latin typeface="Avenir Book" panose="02000503020000020003" pitchFamily="2" charset="0"/>
                <a:ea typeface="Aptos" panose="020B0004020202020204" pitchFamily="34" charset="0"/>
                <a:cs typeface="Times New Roman" panose="02020603050405020304" pitchFamily="18" charset="0"/>
              </a:rPr>
              <a:t> or extended? Role of CM in the domain of residual remuneration rights? </a:t>
            </a:r>
          </a:p>
          <a:p>
            <a:r>
              <a:rPr lang="en-IT" sz="2800" b="1" kern="100" dirty="0">
                <a:solidFill>
                  <a:srgbClr val="002060"/>
                </a:solidFill>
                <a:effectLst/>
                <a:latin typeface="Avenir Book" panose="02000503020000020003" pitchFamily="2" charset="0"/>
                <a:ea typeface="Aptos" panose="020B0004020202020204" pitchFamily="34" charset="0"/>
                <a:cs typeface="Times New Roman" panose="02020603050405020304" pitchFamily="18" charset="0"/>
              </a:rPr>
              <a:t>Transparency and management of large catalogues</a:t>
            </a:r>
          </a:p>
          <a:p>
            <a:r>
              <a:rPr lang="en-IT" sz="1800" kern="100" dirty="0">
                <a:solidFill>
                  <a:srgbClr val="002060"/>
                </a:solidFill>
                <a:effectLst/>
                <a:latin typeface="Avenir Book" panose="02000503020000020003" pitchFamily="2" charset="0"/>
                <a:ea typeface="Aptos" panose="020B0004020202020204" pitchFamily="34" charset="0"/>
                <a:cs typeface="Times New Roman" panose="02020603050405020304" pitchFamily="18" charset="0"/>
              </a:rPr>
              <a:t>Authors’ and performers’ information rights on the exploitation of their works </a:t>
            </a:r>
            <a:r>
              <a:rPr lang="en-IT" sz="1800" i="1" kern="100" dirty="0">
                <a:solidFill>
                  <a:srgbClr val="002060"/>
                </a:solidFill>
                <a:effectLst/>
                <a:latin typeface="Avenir Book" panose="02000503020000020003" pitchFamily="2" charset="0"/>
                <a:ea typeface="Aptos" panose="020B0004020202020204" pitchFamily="34" charset="0"/>
                <a:cs typeface="Times New Roman" panose="02020603050405020304" pitchFamily="18" charset="0"/>
              </a:rPr>
              <a:t>v</a:t>
            </a:r>
            <a:r>
              <a:rPr lang="en-IT" sz="1800" kern="100" dirty="0">
                <a:solidFill>
                  <a:srgbClr val="002060"/>
                </a:solidFill>
                <a:effectLst/>
                <a:latin typeface="Avenir Book" panose="02000503020000020003" pitchFamily="2" charset="0"/>
                <a:ea typeface="Aptos" panose="020B0004020202020204" pitchFamily="34" charset="0"/>
                <a:cs typeface="Times New Roman" panose="02020603050405020304" pitchFamily="18" charset="0"/>
              </a:rPr>
              <a:t> assignees and licensees </a:t>
            </a:r>
          </a:p>
          <a:p>
            <a:endParaRPr lang="en-IT" sz="2800" kern="100" dirty="0">
              <a:effectLst/>
              <a:latin typeface="Avenir Book" panose="02000503020000020003" pitchFamily="2" charset="0"/>
              <a:ea typeface="Aptos" panose="020B0004020202020204" pitchFamily="34" charset="0"/>
              <a:cs typeface="Times New Roman" panose="02020603050405020304" pitchFamily="18" charset="0"/>
            </a:endParaRPr>
          </a:p>
          <a:p>
            <a:endParaRPr lang="en-IT" sz="2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HR"/>
          </a:p>
        </p:txBody>
      </p:sp>
      <p:sp>
        <p:nvSpPr>
          <p:cNvPr id="3" name="Title 2">
            <a:extLst>
              <a:ext uri="{FF2B5EF4-FFF2-40B4-BE49-F238E27FC236}">
                <a16:creationId xmlns:a16="http://schemas.microsoft.com/office/drawing/2014/main" id="{D2A6A9DA-EBAD-5EAD-6216-6A9C67D4CEA4}"/>
              </a:ext>
            </a:extLst>
          </p:cNvPr>
          <p:cNvSpPr>
            <a:spLocks noGrp="1"/>
          </p:cNvSpPr>
          <p:nvPr>
            <p:ph type="title"/>
          </p:nvPr>
        </p:nvSpPr>
        <p:spPr>
          <a:xfrm>
            <a:off x="646288" y="1191127"/>
            <a:ext cx="10899423" cy="1227220"/>
          </a:xfrm>
        </p:spPr>
        <p:txBody>
          <a:bodyPr/>
          <a:lstStyle/>
          <a:p>
            <a:pPr algn="ctr"/>
            <a:r>
              <a:rPr lang="it-IT" dirty="0" err="1"/>
              <a:t>Main</a:t>
            </a:r>
            <a:r>
              <a:rPr lang="it-IT" dirty="0"/>
              <a:t> </a:t>
            </a:r>
            <a:r>
              <a:rPr lang="it-IT" dirty="0" err="1"/>
              <a:t>questions</a:t>
            </a:r>
            <a:r>
              <a:rPr lang="it-IT" dirty="0"/>
              <a:t> for the national groups</a:t>
            </a:r>
            <a:endParaRPr lang="en-HR"/>
          </a:p>
        </p:txBody>
      </p:sp>
      <p:sp>
        <p:nvSpPr>
          <p:cNvPr id="4" name="Slide Number Placeholder 3">
            <a:extLst>
              <a:ext uri="{FF2B5EF4-FFF2-40B4-BE49-F238E27FC236}">
                <a16:creationId xmlns:a16="http://schemas.microsoft.com/office/drawing/2014/main" id="{4AAE6731-9FAC-5CD1-46F9-23F526C9CD23}"/>
              </a:ext>
            </a:extLst>
          </p:cNvPr>
          <p:cNvSpPr>
            <a:spLocks noGrp="1"/>
          </p:cNvSpPr>
          <p:nvPr>
            <p:ph type="sldNum" sz="quarter" idx="12"/>
          </p:nvPr>
        </p:nvSpPr>
        <p:spPr/>
        <p:txBody>
          <a:bodyPr/>
          <a:lstStyle/>
          <a:p>
            <a:r>
              <a:rPr lang="en-HR" dirty="0"/>
              <a:t>2/10</a:t>
            </a:r>
          </a:p>
        </p:txBody>
      </p:sp>
    </p:spTree>
    <p:extLst>
      <p:ext uri="{BB962C8B-B14F-4D97-AF65-F5344CB8AC3E}">
        <p14:creationId xmlns:p14="http://schemas.microsoft.com/office/powerpoint/2010/main" val="15837023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E239E77-CDAE-E5C1-6306-138C6326EAB0}"/>
              </a:ext>
            </a:extLst>
          </p:cNvPr>
          <p:cNvSpPr>
            <a:spLocks noGrp="1"/>
          </p:cNvSpPr>
          <p:nvPr>
            <p:ph idx="1"/>
          </p:nvPr>
        </p:nvSpPr>
        <p:spPr>
          <a:xfrm>
            <a:off x="646288" y="2523743"/>
            <a:ext cx="10899423" cy="3816097"/>
          </a:xfrm>
        </p:spPr>
        <p:txBody>
          <a:bodyPr>
            <a:normAutofit/>
          </a:bodyPr>
          <a:lstStyle/>
          <a:p>
            <a:pPr>
              <a:lnSpc>
                <a:spcPct val="115000"/>
              </a:lnSpc>
              <a:spcAft>
                <a:spcPts val="800"/>
              </a:spcAft>
              <a:buSzPts val="1000"/>
              <a:tabLst>
                <a:tab pos="457200" algn="l"/>
              </a:tabLst>
            </a:pPr>
            <a:r>
              <a:rPr lang="en-IT" sz="2000" kern="0" dirty="0">
                <a:solidFill>
                  <a:srgbClr val="002060"/>
                </a:solidFill>
                <a:latin typeface="Avenir Book" panose="02000503020000020003" pitchFamily="2" charset="0"/>
                <a:ea typeface="Times New Roman" panose="02020603050405020304" pitchFamily="18" charset="0"/>
                <a:cs typeface="Times New Roman" panose="02020603050405020304" pitchFamily="18" charset="0"/>
              </a:rPr>
              <a:t>S</a:t>
            </a:r>
            <a:r>
              <a:rPr lang="en-IT" sz="2000" kern="0" dirty="0">
                <a:solidFill>
                  <a:srgbClr val="002060"/>
                </a:solidFill>
                <a:effectLst/>
                <a:latin typeface="Avenir Book" panose="02000503020000020003" pitchFamily="2" charset="0"/>
                <a:ea typeface="Times New Roman" panose="02020603050405020304" pitchFamily="18" charset="0"/>
                <a:cs typeface="Times New Roman" panose="02020603050405020304" pitchFamily="18" charset="0"/>
              </a:rPr>
              <a:t>treaming is covered by communication-to-the-public or making-available rights of authors and performers nearly everywhere: </a:t>
            </a:r>
            <a:r>
              <a:rPr lang="en-IT" sz="2000" kern="0" dirty="0">
                <a:solidFill>
                  <a:srgbClr val="002060"/>
                </a:solidFill>
                <a:latin typeface="Avenir Book" panose="02000503020000020003" pitchFamily="2" charset="0"/>
                <a:ea typeface="Times New Roman" panose="02020603050405020304" pitchFamily="18" charset="0"/>
                <a:cs typeface="Times New Roman" panose="02020603050405020304" pitchFamily="18" charset="0"/>
              </a:rPr>
              <a:t> t</a:t>
            </a:r>
            <a:r>
              <a:rPr lang="en-IT" sz="2000" kern="0" dirty="0">
                <a:solidFill>
                  <a:srgbClr val="002060"/>
                </a:solidFill>
                <a:effectLst/>
                <a:latin typeface="Avenir Book" panose="02000503020000020003" pitchFamily="2" charset="0"/>
                <a:ea typeface="Times New Roman" panose="02020603050405020304" pitchFamily="18" charset="0"/>
                <a:cs typeface="Times New Roman" panose="02020603050405020304" pitchFamily="18" charset="0"/>
              </a:rPr>
              <a:t>his shows a strong international alignment with WCT/WPPT standards, confirming the treaties’ practical normative pull.</a:t>
            </a:r>
          </a:p>
          <a:p>
            <a:pPr lvl="0">
              <a:lnSpc>
                <a:spcPct val="115000"/>
              </a:lnSpc>
              <a:spcAft>
                <a:spcPts val="800"/>
              </a:spcAft>
              <a:buSzPts val="1000"/>
              <a:tabLst>
                <a:tab pos="457200" algn="l"/>
              </a:tabLst>
            </a:pPr>
            <a:r>
              <a:rPr lang="en-GB" sz="2000" kern="0" dirty="0">
                <a:solidFill>
                  <a:srgbClr val="002060"/>
                </a:solidFill>
                <a:latin typeface="Avenir Book" panose="02000503020000020003" pitchFamily="2" charset="0"/>
                <a:ea typeface="Times New Roman" panose="02020603050405020304" pitchFamily="18" charset="0"/>
                <a:cs typeface="Times New Roman" panose="02020603050405020304" pitchFamily="18" charset="0"/>
              </a:rPr>
              <a:t>E</a:t>
            </a:r>
            <a:r>
              <a:rPr lang="en-IT" sz="2000" kern="0" dirty="0">
                <a:solidFill>
                  <a:srgbClr val="002060"/>
                </a:solidFill>
                <a:effectLst/>
                <a:latin typeface="Avenir Book" panose="02000503020000020003" pitchFamily="2" charset="0"/>
                <a:ea typeface="Times New Roman" panose="02020603050405020304" pitchFamily="18" charset="0"/>
                <a:cs typeface="Times New Roman" panose="02020603050405020304" pitchFamily="18" charset="0"/>
              </a:rPr>
              <a:t>xceptions to this trend – at least formally - are the United States (</a:t>
            </a:r>
            <a:r>
              <a:rPr lang="en-IT" sz="2000" kern="0" dirty="0">
                <a:solidFill>
                  <a:srgbClr val="002060"/>
                </a:solidFill>
                <a:latin typeface="Avenir Book" panose="02000503020000020003" pitchFamily="2" charset="0"/>
                <a:ea typeface="Times New Roman" panose="02020603050405020304" pitchFamily="18" charset="0"/>
                <a:cs typeface="Times New Roman" panose="02020603050405020304" pitchFamily="18" charset="0"/>
              </a:rPr>
              <a:t>where </a:t>
            </a:r>
            <a:r>
              <a:rPr lang="en-IT" sz="2000" kern="0" dirty="0">
                <a:solidFill>
                  <a:srgbClr val="002060"/>
                </a:solidFill>
                <a:effectLst/>
                <a:latin typeface="Avenir Book" panose="02000503020000020003" pitchFamily="2" charset="0"/>
                <a:ea typeface="Times New Roman" panose="02020603050405020304" pitchFamily="18" charset="0"/>
                <a:cs typeface="Times New Roman" panose="02020603050405020304" pitchFamily="18" charset="0"/>
              </a:rPr>
              <a:t>streaming is treated, legally, as a hybrid of public performance and reproduction, </a:t>
            </a:r>
            <a:r>
              <a:rPr lang="en-IT" sz="2000" kern="0" dirty="0">
                <a:solidFill>
                  <a:srgbClr val="002060"/>
                </a:solidFill>
                <a:latin typeface="Avenir Book" panose="02000503020000020003" pitchFamily="2" charset="0"/>
                <a:ea typeface="Times New Roman" panose="02020603050405020304" pitchFamily="18" charset="0"/>
                <a:cs typeface="Times New Roman" panose="02020603050405020304" pitchFamily="18" charset="0"/>
              </a:rPr>
              <a:t>and not as</a:t>
            </a:r>
            <a:r>
              <a:rPr lang="en-IT" sz="2000" kern="0" dirty="0">
                <a:solidFill>
                  <a:srgbClr val="002060"/>
                </a:solidFill>
                <a:effectLst/>
                <a:latin typeface="Avenir Book" panose="02000503020000020003" pitchFamily="2" charset="0"/>
                <a:ea typeface="Times New Roman" panose="02020603050405020304" pitchFamily="18" charset="0"/>
                <a:cs typeface="Times New Roman" panose="02020603050405020304" pitchFamily="18" charset="0"/>
              </a:rPr>
              <a:t> a unitary making-available right</a:t>
            </a:r>
            <a:r>
              <a:rPr lang="en-IT" sz="2000" kern="0" dirty="0">
                <a:solidFill>
                  <a:srgbClr val="002060"/>
                </a:solidFill>
                <a:latin typeface="Avenir Book" panose="02000503020000020003" pitchFamily="2" charset="0"/>
                <a:ea typeface="Times New Roman" panose="02020603050405020304" pitchFamily="18" charset="0"/>
                <a:cs typeface="Times New Roman" panose="02020603050405020304" pitchFamily="18" charset="0"/>
              </a:rPr>
              <a:t>) as well as</a:t>
            </a:r>
            <a:r>
              <a:rPr lang="en-IT" sz="2000" kern="0" dirty="0">
                <a:solidFill>
                  <a:srgbClr val="002060"/>
                </a:solidFill>
                <a:effectLst/>
                <a:latin typeface="Avenir Book" panose="02000503020000020003" pitchFamily="2" charset="0"/>
                <a:ea typeface="Times New Roman" panose="02020603050405020304" pitchFamily="18" charset="0"/>
                <a:cs typeface="Times New Roman" panose="02020603050405020304" pitchFamily="18" charset="0"/>
              </a:rPr>
              <a:t> Switzerland and Australia</a:t>
            </a:r>
            <a:r>
              <a:rPr lang="en-IT" sz="2000" kern="0" dirty="0">
                <a:solidFill>
                  <a:srgbClr val="002060"/>
                </a:solidFill>
                <a:latin typeface="Avenir Book" panose="02000503020000020003" pitchFamily="2" charset="0"/>
                <a:ea typeface="Times New Roman" panose="02020603050405020304" pitchFamily="18" charset="0"/>
                <a:cs typeface="Times New Roman" panose="02020603050405020304" pitchFamily="18" charset="0"/>
              </a:rPr>
              <a:t>, which </a:t>
            </a:r>
            <a:r>
              <a:rPr lang="en-IT" sz="2000" kern="0" dirty="0">
                <a:solidFill>
                  <a:srgbClr val="002060"/>
                </a:solidFill>
                <a:effectLst/>
                <a:latin typeface="Avenir Book" panose="02000503020000020003" pitchFamily="2" charset="0"/>
                <a:ea typeface="Times New Roman" panose="02020603050405020304" pitchFamily="18" charset="0"/>
                <a:cs typeface="Times New Roman" panose="02020603050405020304" pitchFamily="18" charset="0"/>
              </a:rPr>
              <a:t>adopt equivalent protection without using the exact WCT/WPPT language</a:t>
            </a:r>
            <a:r>
              <a:rPr lang="en-IT" sz="2000" kern="0" dirty="0">
                <a:solidFill>
                  <a:srgbClr val="002060"/>
                </a:solidFill>
                <a:latin typeface="Avenir Book" panose="02000503020000020003" pitchFamily="2" charset="0"/>
                <a:ea typeface="Times New Roman" panose="02020603050405020304" pitchFamily="18" charset="0"/>
                <a:cs typeface="Times New Roman" panose="02020603050405020304" pitchFamily="18" charset="0"/>
              </a:rPr>
              <a:t> (</a:t>
            </a:r>
            <a:r>
              <a:rPr lang="en-IT" sz="2000" kern="0" dirty="0">
                <a:solidFill>
                  <a:srgbClr val="002060"/>
                </a:solidFill>
                <a:effectLst/>
                <a:latin typeface="Avenir Book" panose="02000503020000020003" pitchFamily="2" charset="0"/>
                <a:ea typeface="Times New Roman" panose="02020603050405020304" pitchFamily="18" charset="0"/>
                <a:cs typeface="Times New Roman" panose="02020603050405020304" pitchFamily="18" charset="0"/>
              </a:rPr>
              <a:t>but achieving the same functional coverage).</a:t>
            </a:r>
          </a:p>
          <a:p>
            <a:pPr>
              <a:lnSpc>
                <a:spcPct val="115000"/>
              </a:lnSpc>
              <a:spcAft>
                <a:spcPts val="800"/>
              </a:spcAft>
              <a:buSzPts val="1000"/>
              <a:tabLst>
                <a:tab pos="457200" algn="l"/>
              </a:tabLst>
            </a:pPr>
            <a:r>
              <a:rPr lang="en-IT" sz="2000" kern="0" dirty="0">
                <a:solidFill>
                  <a:srgbClr val="002060"/>
                </a:solidFill>
                <a:latin typeface="Avenir Book" panose="02000503020000020003" pitchFamily="2" charset="0"/>
                <a:ea typeface="Times New Roman" panose="02020603050405020304" pitchFamily="18" charset="0"/>
                <a:cs typeface="Times New Roman" panose="02020603050405020304" pitchFamily="18" charset="0"/>
              </a:rPr>
              <a:t>R</a:t>
            </a:r>
            <a:r>
              <a:rPr lang="en-IT" sz="2000" kern="0" dirty="0">
                <a:solidFill>
                  <a:srgbClr val="002060"/>
                </a:solidFill>
                <a:effectLst/>
                <a:latin typeface="Avenir Book" panose="02000503020000020003" pitchFamily="2" charset="0"/>
                <a:ea typeface="Times New Roman" panose="02020603050405020304" pitchFamily="18" charset="0"/>
                <a:cs typeface="Times New Roman" panose="02020603050405020304" pitchFamily="18" charset="0"/>
              </a:rPr>
              <a:t>eproduction (or mechanical) rights are applicable in </a:t>
            </a:r>
            <a:r>
              <a:rPr lang="en-IT" sz="2000" i="1" kern="0" dirty="0">
                <a:solidFill>
                  <a:srgbClr val="002060"/>
                </a:solidFill>
                <a:effectLst/>
                <a:latin typeface="Avenir Book" panose="02000503020000020003" pitchFamily="2" charset="0"/>
                <a:ea typeface="Times New Roman" panose="02020603050405020304" pitchFamily="18" charset="0"/>
                <a:cs typeface="Times New Roman" panose="02020603050405020304" pitchFamily="18" charset="0"/>
              </a:rPr>
              <a:t>all</a:t>
            </a:r>
            <a:r>
              <a:rPr lang="en-IT" sz="2000" kern="0" dirty="0">
                <a:solidFill>
                  <a:srgbClr val="002060"/>
                </a:solidFill>
                <a:effectLst/>
                <a:latin typeface="Avenir Book" panose="02000503020000020003" pitchFamily="2" charset="0"/>
                <a:ea typeface="Times New Roman" panose="02020603050405020304" pitchFamily="18" charset="0"/>
                <a:cs typeface="Times New Roman" panose="02020603050405020304" pitchFamily="18" charset="0"/>
              </a:rPr>
              <a:t> jurisdictions to clear server or cache copies. This combination of rights is evident in the CMOs’ music licensing practices.  </a:t>
            </a:r>
            <a:endParaRPr lang="en-IT" sz="2000" kern="100" dirty="0">
              <a:solidFill>
                <a:srgbClr val="002060"/>
              </a:solidFill>
              <a:effectLst/>
              <a:latin typeface="Avenir Book" panose="02000503020000020003" pitchFamily="2" charset="0"/>
              <a:ea typeface="Aptos" panose="020B0004020202020204" pitchFamily="34" charset="0"/>
              <a:cs typeface="Times New Roman" panose="02020603050405020304" pitchFamily="18" charset="0"/>
            </a:endParaRPr>
          </a:p>
          <a:p>
            <a:endParaRPr lang="en-HR"/>
          </a:p>
        </p:txBody>
      </p:sp>
      <p:sp>
        <p:nvSpPr>
          <p:cNvPr id="3" name="Title 2">
            <a:extLst>
              <a:ext uri="{FF2B5EF4-FFF2-40B4-BE49-F238E27FC236}">
                <a16:creationId xmlns:a16="http://schemas.microsoft.com/office/drawing/2014/main" id="{5B0CEF24-4665-22B9-7A69-912659086F97}"/>
              </a:ext>
            </a:extLst>
          </p:cNvPr>
          <p:cNvSpPr>
            <a:spLocks noGrp="1"/>
          </p:cNvSpPr>
          <p:nvPr>
            <p:ph type="title"/>
          </p:nvPr>
        </p:nvSpPr>
        <p:spPr>
          <a:xfrm>
            <a:off x="646288" y="1462405"/>
            <a:ext cx="10899423" cy="878459"/>
          </a:xfrm>
        </p:spPr>
        <p:txBody>
          <a:bodyPr>
            <a:normAutofit fontScale="90000"/>
          </a:bodyPr>
          <a:lstStyle/>
          <a:p>
            <a:pPr algn="ctr"/>
            <a:r>
              <a:rPr lang="en-IT" sz="3600" kern="100" dirty="0">
                <a:effectLst/>
                <a:latin typeface="Avenir Book" panose="02000503020000020003" pitchFamily="2" charset="0"/>
                <a:ea typeface="Aptos" panose="020B0004020202020204" pitchFamily="34" charset="0"/>
                <a:cs typeface="Times New Roman" panose="02020603050405020304" pitchFamily="18" charset="0"/>
              </a:rPr>
              <a:t>R</a:t>
            </a:r>
            <a:r>
              <a:rPr lang="en-IT" sz="3600" b="1" kern="100" dirty="0">
                <a:effectLst/>
                <a:latin typeface="Avenir Book" panose="02000503020000020003" pitchFamily="2" charset="0"/>
                <a:ea typeface="Aptos" panose="020B0004020202020204" pitchFamily="34" charset="0"/>
                <a:cs typeface="Times New Roman" panose="02020603050405020304" pitchFamily="18" charset="0"/>
              </a:rPr>
              <a:t>ights applicable to streaming</a:t>
            </a:r>
            <a:br>
              <a:rPr lang="en-IT" sz="3600" b="1" kern="100" dirty="0">
                <a:effectLst/>
                <a:latin typeface="Avenir Book" panose="02000503020000020003" pitchFamily="2" charset="0"/>
                <a:ea typeface="Aptos" panose="020B0004020202020204" pitchFamily="34" charset="0"/>
                <a:cs typeface="Times New Roman" panose="02020603050405020304" pitchFamily="18" charset="0"/>
              </a:rPr>
            </a:br>
            <a:endParaRPr lang="en-HR"/>
          </a:p>
        </p:txBody>
      </p:sp>
      <p:sp>
        <p:nvSpPr>
          <p:cNvPr id="4" name="Slide Number Placeholder 3">
            <a:extLst>
              <a:ext uri="{FF2B5EF4-FFF2-40B4-BE49-F238E27FC236}">
                <a16:creationId xmlns:a16="http://schemas.microsoft.com/office/drawing/2014/main" id="{075B3E21-F7D5-F2EC-AEA7-254B51C868DE}"/>
              </a:ext>
            </a:extLst>
          </p:cNvPr>
          <p:cNvSpPr>
            <a:spLocks noGrp="1"/>
          </p:cNvSpPr>
          <p:nvPr>
            <p:ph type="sldNum" sz="quarter" idx="12"/>
          </p:nvPr>
        </p:nvSpPr>
        <p:spPr/>
        <p:txBody>
          <a:bodyPr/>
          <a:lstStyle/>
          <a:p>
            <a:r>
              <a:rPr lang="en-HR" dirty="0"/>
              <a:t>3/10</a:t>
            </a:r>
          </a:p>
        </p:txBody>
      </p:sp>
    </p:spTree>
    <p:extLst>
      <p:ext uri="{BB962C8B-B14F-4D97-AF65-F5344CB8AC3E}">
        <p14:creationId xmlns:p14="http://schemas.microsoft.com/office/powerpoint/2010/main" val="4960048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FCE012-23C3-A1ED-E365-351C5F3865ED}"/>
              </a:ext>
            </a:extLst>
          </p:cNvPr>
          <p:cNvSpPr>
            <a:spLocks noGrp="1"/>
          </p:cNvSpPr>
          <p:nvPr>
            <p:ph idx="1"/>
          </p:nvPr>
        </p:nvSpPr>
        <p:spPr/>
        <p:txBody>
          <a:bodyPr>
            <a:normAutofit fontScale="85000" lnSpcReduction="20000"/>
          </a:bodyPr>
          <a:lstStyle/>
          <a:p>
            <a:pPr>
              <a:lnSpc>
                <a:spcPct val="115000"/>
              </a:lnSpc>
              <a:spcAft>
                <a:spcPts val="800"/>
              </a:spcAft>
              <a:buNone/>
            </a:pPr>
            <a:r>
              <a:rPr lang="en-IT" sz="2200" kern="0" dirty="0">
                <a:solidFill>
                  <a:srgbClr val="002060"/>
                </a:solidFill>
                <a:effectLst/>
                <a:latin typeface="Avenir Book" panose="02000503020000020003" pitchFamily="2" charset="0"/>
                <a:ea typeface="Times New Roman" panose="02020603050405020304" pitchFamily="18" charset="0"/>
                <a:cs typeface="Times New Roman" panose="02020603050405020304" pitchFamily="18" charset="0"/>
              </a:rPr>
              <a:t>Limits to rights transfer for unknown types </a:t>
            </a:r>
            <a:r>
              <a:rPr lang="en-GB" sz="2200" kern="0" dirty="0">
                <a:solidFill>
                  <a:srgbClr val="002060"/>
                </a:solidFill>
                <a:effectLst/>
                <a:latin typeface="Avenir Book" panose="02000503020000020003" pitchFamily="2" charset="0"/>
                <a:ea typeface="Times New Roman" panose="02020603050405020304" pitchFamily="18" charset="0"/>
                <a:cs typeface="Times New Roman" panose="02020603050405020304" pitchFamily="18" charset="0"/>
              </a:rPr>
              <a:t>of use</a:t>
            </a:r>
            <a:r>
              <a:rPr lang="en-IT" sz="2200" kern="0" dirty="0">
                <a:solidFill>
                  <a:srgbClr val="002060"/>
                </a:solidFill>
                <a:effectLst/>
                <a:latin typeface="Avenir Book" panose="02000503020000020003" pitchFamily="2" charset="0"/>
                <a:ea typeface="Times New Roman" panose="02020603050405020304" pitchFamily="18" charset="0"/>
                <a:cs typeface="Times New Roman" panose="02020603050405020304" pitchFamily="18" charset="0"/>
              </a:rPr>
              <a:t> exist in most continental European jurisdictions (Belgium, Croatia, Czech Republic, Poland, Portugal, Romania, Slovenia, etc.) reflecting traditional civil law concern for authors’ contractual vulnerability</a:t>
            </a:r>
            <a:r>
              <a:rPr lang="en-IT" sz="2200" b="1" kern="0" dirty="0">
                <a:solidFill>
                  <a:srgbClr val="FF0000"/>
                </a:solidFill>
                <a:effectLst/>
                <a:latin typeface="Avenir Book" panose="02000503020000020003" pitchFamily="2" charset="0"/>
                <a:ea typeface="Times New Roman" panose="02020603050405020304" pitchFamily="18" charset="0"/>
                <a:cs typeface="Times New Roman" panose="02020603050405020304" pitchFamily="18" charset="0"/>
              </a:rPr>
              <a:t>.</a:t>
            </a:r>
            <a:r>
              <a:rPr lang="en-IT" sz="2200" b="1" kern="100" dirty="0">
                <a:solidFill>
                  <a:srgbClr val="FF0000"/>
                </a:solidFill>
                <a:latin typeface="Avenir Book" panose="02000503020000020003" pitchFamily="2" charset="0"/>
                <a:ea typeface="Times New Roman" panose="02020603050405020304" pitchFamily="18" charset="0"/>
                <a:cs typeface="Times New Roman" panose="02020603050405020304" pitchFamily="18" charset="0"/>
              </a:rPr>
              <a:t> </a:t>
            </a:r>
          </a:p>
          <a:p>
            <a:pPr>
              <a:lnSpc>
                <a:spcPct val="115000"/>
              </a:lnSpc>
              <a:spcAft>
                <a:spcPts val="800"/>
              </a:spcAft>
              <a:buNone/>
            </a:pPr>
            <a:r>
              <a:rPr lang="en-IT" sz="2200" b="1" kern="0" dirty="0">
                <a:solidFill>
                  <a:schemeClr val="tx2"/>
                </a:solidFill>
                <a:effectLst/>
                <a:latin typeface="Avenir Book" panose="02000503020000020003" pitchFamily="2" charset="0"/>
                <a:ea typeface="Times New Roman" panose="02020603050405020304" pitchFamily="18" charset="0"/>
                <a:cs typeface="Times New Roman" panose="02020603050405020304" pitchFamily="18" charset="0"/>
              </a:rPr>
              <a:t>Presumption of Transfer</a:t>
            </a:r>
            <a:endParaRPr lang="en-IT" sz="2200" b="1" kern="100" dirty="0">
              <a:solidFill>
                <a:schemeClr val="tx2"/>
              </a:solidFill>
              <a:effectLst/>
              <a:latin typeface="Avenir Book" panose="02000503020000020003" pitchFamily="2" charset="0"/>
              <a:ea typeface="Aptos" panose="020B0004020202020204" pitchFamily="34" charset="0"/>
              <a:cs typeface="Times New Roman" panose="02020603050405020304" pitchFamily="18" charset="0"/>
            </a:endParaRPr>
          </a:p>
          <a:p>
            <a:pPr marL="342900" lvl="0" indent="-342900">
              <a:lnSpc>
                <a:spcPct val="115000"/>
              </a:lnSpc>
              <a:spcAft>
                <a:spcPts val="800"/>
              </a:spcAft>
              <a:buSzPts val="1000"/>
              <a:buFont typeface="Symbol" pitchFamily="2" charset="2"/>
              <a:buChar char=""/>
              <a:tabLst>
                <a:tab pos="457200" algn="l"/>
              </a:tabLst>
            </a:pPr>
            <a:r>
              <a:rPr lang="en-IT" sz="2200" kern="0" dirty="0">
                <a:solidFill>
                  <a:srgbClr val="002060"/>
                </a:solidFill>
                <a:latin typeface="Avenir Book" panose="02000503020000020003" pitchFamily="2" charset="0"/>
                <a:ea typeface="Times New Roman" panose="02020603050405020304" pitchFamily="18" charset="0"/>
                <a:cs typeface="Times New Roman" panose="02020603050405020304" pitchFamily="18" charset="0"/>
              </a:rPr>
              <a:t>P</a:t>
            </a:r>
            <a:r>
              <a:rPr lang="en-IT" sz="2200" kern="0" dirty="0">
                <a:solidFill>
                  <a:srgbClr val="002060"/>
                </a:solidFill>
                <a:effectLst/>
                <a:latin typeface="Avenir Book" panose="02000503020000020003" pitchFamily="2" charset="0"/>
                <a:ea typeface="Times New Roman" panose="02020603050405020304" pitchFamily="18" charset="0"/>
                <a:cs typeface="Times New Roman" panose="02020603050405020304" pitchFamily="18" charset="0"/>
              </a:rPr>
              <a:t>resumptions in favour of audiovisual producers </a:t>
            </a:r>
            <a:r>
              <a:rPr lang="en-IT" sz="2200" kern="0" dirty="0">
                <a:solidFill>
                  <a:srgbClr val="002060"/>
                </a:solidFill>
                <a:latin typeface="Avenir Book" panose="02000503020000020003" pitchFamily="2" charset="0"/>
                <a:ea typeface="Times New Roman" panose="02020603050405020304" pitchFamily="18" charset="0"/>
                <a:cs typeface="Times New Roman" panose="02020603050405020304" pitchFamily="18" charset="0"/>
              </a:rPr>
              <a:t>can be found in many jurisdictions</a:t>
            </a:r>
            <a:r>
              <a:rPr lang="en-IT" sz="2200" kern="0" dirty="0">
                <a:solidFill>
                  <a:srgbClr val="002060"/>
                </a:solidFill>
                <a:effectLst/>
                <a:latin typeface="Avenir Book" panose="02000503020000020003" pitchFamily="2" charset="0"/>
                <a:ea typeface="Times New Roman" panose="02020603050405020304" pitchFamily="18" charset="0"/>
                <a:cs typeface="Times New Roman" panose="02020603050405020304" pitchFamily="18" charset="0"/>
              </a:rPr>
              <a:t> (e.g. France, Italy, Poland, Romania, Slovenia, Sweden, </a:t>
            </a:r>
            <a:r>
              <a:rPr lang="en-GB" sz="2200" kern="0" dirty="0">
                <a:solidFill>
                  <a:srgbClr val="002060"/>
                </a:solidFill>
                <a:effectLst/>
                <a:latin typeface="Avenir Book" panose="02000503020000020003" pitchFamily="2" charset="0"/>
                <a:ea typeface="Times New Roman" panose="02020603050405020304" pitchFamily="18" charset="0"/>
                <a:cs typeface="Times New Roman" panose="02020603050405020304" pitchFamily="18" charset="0"/>
              </a:rPr>
              <a:t>UK) </a:t>
            </a:r>
            <a:r>
              <a:rPr lang="en-IT" sz="2200" kern="0" dirty="0">
                <a:solidFill>
                  <a:srgbClr val="002060"/>
                </a:solidFill>
                <a:effectLst/>
                <a:latin typeface="Avenir Book" panose="02000503020000020003" pitchFamily="2" charset="0"/>
                <a:ea typeface="Times New Roman" panose="02020603050405020304" pitchFamily="18" charset="0"/>
                <a:cs typeface="Times New Roman" panose="02020603050405020304" pitchFamily="18" charset="0"/>
              </a:rPr>
              <a:t>also through mechanisms such as the ‘work made for hire’ (United States)</a:t>
            </a:r>
            <a:endParaRPr lang="en-IT" sz="2200" kern="100" dirty="0">
              <a:solidFill>
                <a:srgbClr val="002060"/>
              </a:solidFill>
              <a:effectLst/>
              <a:latin typeface="Avenir Book" panose="02000503020000020003" pitchFamily="2" charset="0"/>
              <a:ea typeface="Aptos" panose="020B0004020202020204" pitchFamily="34" charset="0"/>
              <a:cs typeface="Times New Roman" panose="02020603050405020304" pitchFamily="18" charset="0"/>
            </a:endParaRPr>
          </a:p>
          <a:p>
            <a:pPr marL="342900" lvl="0" indent="-342900">
              <a:lnSpc>
                <a:spcPct val="115000"/>
              </a:lnSpc>
              <a:spcAft>
                <a:spcPts val="800"/>
              </a:spcAft>
              <a:buSzPts val="1000"/>
              <a:buFont typeface="Symbol" pitchFamily="2" charset="2"/>
              <a:buChar char=""/>
              <a:tabLst>
                <a:tab pos="457200" algn="l"/>
              </a:tabLst>
            </a:pPr>
            <a:r>
              <a:rPr lang="en-IT" sz="2200" kern="0" dirty="0">
                <a:solidFill>
                  <a:srgbClr val="002060"/>
                </a:solidFill>
                <a:latin typeface="Avenir Book" panose="02000503020000020003" pitchFamily="2" charset="0"/>
                <a:ea typeface="Times New Roman" panose="02020603050405020304" pitchFamily="18" charset="0"/>
                <a:cs typeface="Times New Roman" panose="02020603050405020304" pitchFamily="18" charset="0"/>
              </a:rPr>
              <a:t>P</a:t>
            </a:r>
            <a:r>
              <a:rPr lang="en-IT" sz="2200" kern="0" dirty="0">
                <a:solidFill>
                  <a:srgbClr val="002060"/>
                </a:solidFill>
                <a:effectLst/>
                <a:latin typeface="Avenir Book" panose="02000503020000020003" pitchFamily="2" charset="0"/>
                <a:ea typeface="Times New Roman" panose="02020603050405020304" pitchFamily="18" charset="0"/>
                <a:cs typeface="Times New Roman" panose="02020603050405020304" pitchFamily="18" charset="0"/>
              </a:rPr>
              <a:t>resumptions in favour of record producers are narrower and often absent or rebuttable, leaving performers in a better bargaining position for music streaming than film actors for VoD.</a:t>
            </a:r>
            <a:endParaRPr lang="en-IT" sz="2200" kern="100" dirty="0">
              <a:solidFill>
                <a:srgbClr val="002060"/>
              </a:solidFill>
              <a:effectLst/>
              <a:latin typeface="Avenir Book" panose="02000503020000020003" pitchFamily="2" charset="0"/>
              <a:ea typeface="Aptos" panose="020B0004020202020204" pitchFamily="34" charset="0"/>
              <a:cs typeface="Times New Roman" panose="02020603050405020304" pitchFamily="18" charset="0"/>
            </a:endParaRPr>
          </a:p>
          <a:p>
            <a:pPr>
              <a:lnSpc>
                <a:spcPct val="115000"/>
              </a:lnSpc>
              <a:spcAft>
                <a:spcPts val="800"/>
              </a:spcAft>
              <a:buNone/>
            </a:pPr>
            <a:endParaRPr lang="en-IT" sz="18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endParaRPr>
          </a:p>
          <a:p>
            <a:endParaRPr lang="en-HR"/>
          </a:p>
        </p:txBody>
      </p:sp>
      <p:sp>
        <p:nvSpPr>
          <p:cNvPr id="3" name="Title 2">
            <a:extLst>
              <a:ext uri="{FF2B5EF4-FFF2-40B4-BE49-F238E27FC236}">
                <a16:creationId xmlns:a16="http://schemas.microsoft.com/office/drawing/2014/main" id="{5716B202-03BC-A693-BA17-19EF8A088604}"/>
              </a:ext>
            </a:extLst>
          </p:cNvPr>
          <p:cNvSpPr>
            <a:spLocks noGrp="1"/>
          </p:cNvSpPr>
          <p:nvPr>
            <p:ph type="title"/>
          </p:nvPr>
        </p:nvSpPr>
        <p:spPr/>
        <p:txBody>
          <a:bodyPr/>
          <a:lstStyle/>
          <a:p>
            <a:pPr algn="ctr"/>
            <a:r>
              <a:rPr lang="en-IT" sz="3600" b="1" kern="100" dirty="0">
                <a:solidFill>
                  <a:schemeClr val="tx2"/>
                </a:solidFill>
                <a:effectLst/>
                <a:latin typeface="Avenir Book" panose="02000503020000020003" pitchFamily="2" charset="0"/>
                <a:ea typeface="Aptos" panose="020B0004020202020204" pitchFamily="34" charset="0"/>
                <a:cs typeface="Times New Roman" panose="02020603050405020304" pitchFamily="18" charset="0"/>
              </a:rPr>
              <a:t>Transfer of rights</a:t>
            </a:r>
            <a:endParaRPr lang="en-HR"/>
          </a:p>
        </p:txBody>
      </p:sp>
      <p:sp>
        <p:nvSpPr>
          <p:cNvPr id="4" name="Slide Number Placeholder 3">
            <a:extLst>
              <a:ext uri="{FF2B5EF4-FFF2-40B4-BE49-F238E27FC236}">
                <a16:creationId xmlns:a16="http://schemas.microsoft.com/office/drawing/2014/main" id="{783F9754-9777-0825-83D2-419F896094FF}"/>
              </a:ext>
            </a:extLst>
          </p:cNvPr>
          <p:cNvSpPr>
            <a:spLocks noGrp="1"/>
          </p:cNvSpPr>
          <p:nvPr>
            <p:ph type="sldNum" sz="quarter" idx="12"/>
          </p:nvPr>
        </p:nvSpPr>
        <p:spPr/>
        <p:txBody>
          <a:bodyPr/>
          <a:lstStyle/>
          <a:p>
            <a:r>
              <a:rPr lang="en-HR" dirty="0"/>
              <a:t>4/10</a:t>
            </a:r>
          </a:p>
        </p:txBody>
      </p:sp>
    </p:spTree>
    <p:extLst>
      <p:ext uri="{BB962C8B-B14F-4D97-AF65-F5344CB8AC3E}">
        <p14:creationId xmlns:p14="http://schemas.microsoft.com/office/powerpoint/2010/main" val="21744650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1840AE1-61E0-5EDC-7D14-531F3EBF00BD}"/>
              </a:ext>
            </a:extLst>
          </p:cNvPr>
          <p:cNvSpPr>
            <a:spLocks noGrp="1"/>
          </p:cNvSpPr>
          <p:nvPr>
            <p:ph idx="1"/>
          </p:nvPr>
        </p:nvSpPr>
        <p:spPr/>
        <p:txBody>
          <a:bodyPr>
            <a:normAutofit fontScale="62500" lnSpcReduction="20000"/>
          </a:bodyPr>
          <a:lstStyle/>
          <a:p>
            <a:pPr marL="342900" indent="-342900">
              <a:lnSpc>
                <a:spcPct val="115000"/>
              </a:lnSpc>
              <a:spcAft>
                <a:spcPts val="800"/>
              </a:spcAft>
              <a:buSzPts val="1000"/>
              <a:buFont typeface="Symbol" pitchFamily="2" charset="2"/>
              <a:buChar char=""/>
              <a:tabLst>
                <a:tab pos="457200" algn="l"/>
              </a:tabLst>
            </a:pPr>
            <a:r>
              <a:rPr lang="en-IT" sz="2600" kern="0" dirty="0">
                <a:solidFill>
                  <a:srgbClr val="002060"/>
                </a:solidFill>
                <a:latin typeface="Avenir Book" panose="02000503020000020003" pitchFamily="2" charset="0"/>
                <a:ea typeface="Times New Roman" panose="02020603050405020304" pitchFamily="18" charset="0"/>
                <a:cs typeface="Times New Roman" panose="02020603050405020304" pitchFamily="18" charset="0"/>
              </a:rPr>
              <a:t>F</a:t>
            </a:r>
            <a:r>
              <a:rPr lang="en-IT" sz="2600" kern="0" dirty="0">
                <a:solidFill>
                  <a:srgbClr val="002060"/>
                </a:solidFill>
                <a:effectLst/>
                <a:latin typeface="Avenir Book" panose="02000503020000020003" pitchFamily="2" charset="0"/>
                <a:ea typeface="Times New Roman" panose="02020603050405020304" pitchFamily="18" charset="0"/>
                <a:cs typeface="Times New Roman" panose="02020603050405020304" pitchFamily="18" charset="0"/>
              </a:rPr>
              <a:t>reedom of </a:t>
            </a:r>
            <a:r>
              <a:rPr lang="en-IT" sz="2600" kern="0" dirty="0">
                <a:solidFill>
                  <a:srgbClr val="002060"/>
                </a:solidFill>
                <a:latin typeface="Avenir Book" panose="02000503020000020003" pitchFamily="2" charset="0"/>
                <a:ea typeface="Times New Roman" panose="02020603050405020304" pitchFamily="18" charset="0"/>
                <a:cs typeface="Times New Roman" panose="02020603050405020304" pitchFamily="18" charset="0"/>
              </a:rPr>
              <a:t>contract</a:t>
            </a:r>
            <a:r>
              <a:rPr lang="en-IT" sz="2600" kern="0" dirty="0">
                <a:solidFill>
                  <a:srgbClr val="002060"/>
                </a:solidFill>
                <a:effectLst/>
                <a:latin typeface="Avenir Book" panose="02000503020000020003" pitchFamily="2" charset="0"/>
                <a:ea typeface="Times New Roman" panose="02020603050405020304" pitchFamily="18" charset="0"/>
                <a:cs typeface="Times New Roman" panose="02020603050405020304" pitchFamily="18" charset="0"/>
              </a:rPr>
              <a:t> prevails – </a:t>
            </a:r>
            <a:r>
              <a:rPr lang="en-GB" sz="2600" kern="0" dirty="0">
                <a:solidFill>
                  <a:srgbClr val="002060"/>
                </a:solidFill>
                <a:effectLst/>
                <a:latin typeface="Avenir Book" panose="02000503020000020003" pitchFamily="2" charset="0"/>
                <a:ea typeface="Times New Roman" panose="02020603050405020304" pitchFamily="18" charset="0"/>
                <a:cs typeface="Times New Roman" panose="02020603050405020304" pitchFamily="18" charset="0"/>
              </a:rPr>
              <a:t>unsurprisingly</a:t>
            </a:r>
            <a:r>
              <a:rPr lang="en-IT" sz="2600" kern="0" dirty="0">
                <a:solidFill>
                  <a:srgbClr val="002060"/>
                </a:solidFill>
                <a:effectLst/>
                <a:latin typeface="Avenir Book" panose="02000503020000020003" pitchFamily="2" charset="0"/>
                <a:ea typeface="Times New Roman" panose="02020603050405020304" pitchFamily="18" charset="0"/>
                <a:cs typeface="Times New Roman" panose="02020603050405020304" pitchFamily="18" charset="0"/>
              </a:rPr>
              <a:t> - in Australia, Singapore, </a:t>
            </a:r>
            <a:r>
              <a:rPr lang="en-GB" sz="2600" kern="0" dirty="0">
                <a:solidFill>
                  <a:srgbClr val="002060"/>
                </a:solidFill>
                <a:effectLst/>
                <a:latin typeface="Avenir Book" panose="02000503020000020003" pitchFamily="2" charset="0"/>
                <a:ea typeface="Times New Roman" panose="02020603050405020304" pitchFamily="18" charset="0"/>
                <a:cs typeface="Times New Roman" panose="02020603050405020304" pitchFamily="18" charset="0"/>
              </a:rPr>
              <a:t>the UK,</a:t>
            </a:r>
            <a:r>
              <a:rPr lang="en-IT" sz="2600" kern="0" dirty="0">
                <a:solidFill>
                  <a:srgbClr val="002060"/>
                </a:solidFill>
                <a:effectLst/>
                <a:latin typeface="Avenir Book" panose="02000503020000020003" pitchFamily="2" charset="0"/>
                <a:ea typeface="Times New Roman" panose="02020603050405020304" pitchFamily="18" charset="0"/>
                <a:cs typeface="Times New Roman" panose="02020603050405020304" pitchFamily="18" charset="0"/>
              </a:rPr>
              <a:t> and the </a:t>
            </a:r>
            <a:r>
              <a:rPr lang="en-GB" sz="2600" kern="0" dirty="0">
                <a:solidFill>
                  <a:srgbClr val="002060"/>
                </a:solidFill>
                <a:effectLst/>
                <a:latin typeface="Avenir Book" panose="02000503020000020003" pitchFamily="2" charset="0"/>
                <a:ea typeface="Times New Roman" panose="02020603050405020304" pitchFamily="18" charset="0"/>
                <a:cs typeface="Times New Roman" panose="02020603050405020304" pitchFamily="18" charset="0"/>
              </a:rPr>
              <a:t>US</a:t>
            </a:r>
            <a:r>
              <a:rPr lang="en-GB" sz="2600" kern="0" dirty="0">
                <a:solidFill>
                  <a:srgbClr val="002060"/>
                </a:solidFill>
                <a:latin typeface="Avenir Book" panose="02000503020000020003" pitchFamily="2" charset="0"/>
                <a:ea typeface="Times New Roman" panose="02020603050405020304" pitchFamily="18" charset="0"/>
                <a:cs typeface="Times New Roman" panose="02020603050405020304" pitchFamily="18" charset="0"/>
              </a:rPr>
              <a:t>.</a:t>
            </a:r>
            <a:r>
              <a:rPr lang="en-IT" sz="2600" kern="0" dirty="0">
                <a:solidFill>
                  <a:srgbClr val="002060"/>
                </a:solidFill>
                <a:effectLst/>
                <a:latin typeface="Avenir Book" panose="02000503020000020003" pitchFamily="2" charset="0"/>
                <a:ea typeface="Times New Roman" panose="02020603050405020304" pitchFamily="18" charset="0"/>
                <a:cs typeface="Times New Roman" panose="02020603050405020304" pitchFamily="18" charset="0"/>
              </a:rPr>
              <a:t> </a:t>
            </a:r>
          </a:p>
          <a:p>
            <a:pPr marL="342900" indent="-342900">
              <a:lnSpc>
                <a:spcPct val="115000"/>
              </a:lnSpc>
              <a:spcAft>
                <a:spcPts val="800"/>
              </a:spcAft>
              <a:buSzPts val="1000"/>
              <a:buFont typeface="Symbol" pitchFamily="2" charset="2"/>
              <a:buChar char=""/>
              <a:tabLst>
                <a:tab pos="457200" algn="l"/>
              </a:tabLst>
            </a:pPr>
            <a:r>
              <a:rPr lang="en-IT" sz="2600" kern="0" dirty="0">
                <a:solidFill>
                  <a:srgbClr val="002060"/>
                </a:solidFill>
                <a:latin typeface="Avenir Book" panose="02000503020000020003" pitchFamily="2" charset="0"/>
                <a:ea typeface="Times New Roman" panose="02020603050405020304" pitchFamily="18" charset="0"/>
                <a:cs typeface="Times New Roman" panose="02020603050405020304" pitchFamily="18" charset="0"/>
              </a:rPr>
              <a:t>O</a:t>
            </a:r>
            <a:r>
              <a:rPr lang="en-IT" sz="2600" kern="0" dirty="0">
                <a:solidFill>
                  <a:srgbClr val="002060"/>
                </a:solidFill>
                <a:effectLst/>
                <a:latin typeface="Avenir Book" panose="02000503020000020003" pitchFamily="2" charset="0"/>
                <a:ea typeface="Times New Roman" panose="02020603050405020304" pitchFamily="18" charset="0"/>
                <a:cs typeface="Times New Roman" panose="02020603050405020304" pitchFamily="18" charset="0"/>
              </a:rPr>
              <a:t>nly a subset of </a:t>
            </a:r>
            <a:r>
              <a:rPr lang="en-IT" sz="2600" kern="0" dirty="0">
                <a:solidFill>
                  <a:srgbClr val="002060"/>
                </a:solidFill>
                <a:latin typeface="Avenir Book" panose="02000503020000020003" pitchFamily="2" charset="0"/>
                <a:ea typeface="Times New Roman" panose="02020603050405020304" pitchFamily="18" charset="0"/>
                <a:cs typeface="Times New Roman" panose="02020603050405020304" pitchFamily="18" charset="0"/>
              </a:rPr>
              <a:t>European </a:t>
            </a:r>
            <a:r>
              <a:rPr lang="en-IT" sz="2600" kern="0" dirty="0">
                <a:solidFill>
                  <a:srgbClr val="002060"/>
                </a:solidFill>
                <a:effectLst/>
                <a:latin typeface="Avenir Book" panose="02000503020000020003" pitchFamily="2" charset="0"/>
                <a:ea typeface="Times New Roman" panose="02020603050405020304" pitchFamily="18" charset="0"/>
                <a:cs typeface="Times New Roman" panose="02020603050405020304" pitchFamily="18" charset="0"/>
              </a:rPr>
              <a:t>jurisdictions (Belgium, Croatia, Hungary, Poland, Portugal, Switzerland) grant residual statutory rights—meaning remuneration surviving the transfer or licensing of the underlying exclusive right – for on-demand exploitations. </a:t>
            </a:r>
            <a:endParaRPr lang="en-IT" sz="2600" kern="100" dirty="0">
              <a:solidFill>
                <a:srgbClr val="002060"/>
              </a:solidFill>
              <a:effectLst/>
              <a:latin typeface="Avenir Book" panose="02000503020000020003" pitchFamily="2" charset="0"/>
              <a:ea typeface="Aptos" panose="020B0004020202020204" pitchFamily="34" charset="0"/>
              <a:cs typeface="Times New Roman" panose="02020603050405020304" pitchFamily="18" charset="0"/>
            </a:endParaRPr>
          </a:p>
          <a:p>
            <a:pPr marL="342900" lvl="0" indent="-342900">
              <a:lnSpc>
                <a:spcPct val="115000"/>
              </a:lnSpc>
              <a:spcAft>
                <a:spcPts val="800"/>
              </a:spcAft>
              <a:buSzPts val="1000"/>
              <a:buFont typeface="Symbol" pitchFamily="2" charset="2"/>
              <a:buChar char=""/>
              <a:tabLst>
                <a:tab pos="457200" algn="l"/>
              </a:tabLst>
            </a:pPr>
            <a:r>
              <a:rPr lang="en-IT" sz="2600" kern="0" dirty="0">
                <a:solidFill>
                  <a:srgbClr val="002060"/>
                </a:solidFill>
                <a:latin typeface="Avenir Book" panose="02000503020000020003" pitchFamily="2" charset="0"/>
                <a:ea typeface="Times New Roman" panose="02020603050405020304" pitchFamily="18" charset="0"/>
                <a:cs typeface="Times New Roman" panose="02020603050405020304" pitchFamily="18" charset="0"/>
              </a:rPr>
              <a:t>In the music sector, statutory remuneration rights cover mostly online exploitations of </a:t>
            </a:r>
            <a:r>
              <a:rPr lang="en-GB" sz="2600" b="1" kern="0" dirty="0">
                <a:solidFill>
                  <a:srgbClr val="002060"/>
                </a:solidFill>
                <a:latin typeface="Avenir Book" panose="02000503020000020003" pitchFamily="2" charset="0"/>
                <a:ea typeface="Times New Roman" panose="02020603050405020304" pitchFamily="18" charset="0"/>
                <a:cs typeface="Times New Roman" panose="02020603050405020304" pitchFamily="18" charset="0"/>
              </a:rPr>
              <a:t>performances</a:t>
            </a:r>
            <a:r>
              <a:rPr lang="en-GB" sz="2600" kern="0" dirty="0">
                <a:solidFill>
                  <a:srgbClr val="002060"/>
                </a:solidFill>
                <a:latin typeface="Avenir Book" panose="02000503020000020003" pitchFamily="2" charset="0"/>
                <a:ea typeface="Times New Roman" panose="02020603050405020304" pitchFamily="18" charset="0"/>
                <a:cs typeface="Times New Roman" panose="02020603050405020304" pitchFamily="18" charset="0"/>
              </a:rPr>
              <a:t>. In contrast,</a:t>
            </a:r>
            <a:r>
              <a:rPr lang="en-IT" sz="2600" kern="0" dirty="0">
                <a:solidFill>
                  <a:srgbClr val="002060"/>
                </a:solidFill>
                <a:latin typeface="Avenir Book" panose="02000503020000020003" pitchFamily="2" charset="0"/>
                <a:ea typeface="Times New Roman" panose="02020603050405020304" pitchFamily="18" charset="0"/>
                <a:cs typeface="Times New Roman" panose="02020603050405020304" pitchFamily="18" charset="0"/>
              </a:rPr>
              <a:t> for musical </a:t>
            </a:r>
            <a:r>
              <a:rPr lang="en-GB" sz="2600" kern="0" dirty="0">
                <a:solidFill>
                  <a:srgbClr val="002060"/>
                </a:solidFill>
                <a:latin typeface="Avenir Book" panose="02000503020000020003" pitchFamily="2" charset="0"/>
                <a:ea typeface="Times New Roman" panose="02020603050405020304" pitchFamily="18" charset="0"/>
                <a:cs typeface="Times New Roman" panose="02020603050405020304" pitchFamily="18" charset="0"/>
              </a:rPr>
              <a:t>composition,</a:t>
            </a:r>
            <a:r>
              <a:rPr lang="en-IT" sz="2600" kern="0" dirty="0">
                <a:solidFill>
                  <a:srgbClr val="002060"/>
                </a:solidFill>
                <a:latin typeface="Avenir Book" panose="02000503020000020003" pitchFamily="2" charset="0"/>
                <a:ea typeface="Times New Roman" panose="02020603050405020304" pitchFamily="18" charset="0"/>
                <a:cs typeface="Times New Roman" panose="02020603050405020304" pitchFamily="18" charset="0"/>
              </a:rPr>
              <a:t> composers’ </a:t>
            </a:r>
            <a:r>
              <a:rPr lang="en-IT" sz="2600" kern="0" dirty="0">
                <a:solidFill>
                  <a:srgbClr val="002060"/>
                </a:solidFill>
                <a:effectLst/>
                <a:latin typeface="Avenir Book" panose="02000503020000020003" pitchFamily="2" charset="0"/>
                <a:ea typeface="Times New Roman" panose="02020603050405020304" pitchFamily="18" charset="0"/>
                <a:cs typeface="Times New Roman" panose="02020603050405020304" pitchFamily="18" charset="0"/>
              </a:rPr>
              <a:t>remuneration is absorbed into the licences concluded with </a:t>
            </a:r>
            <a:r>
              <a:rPr lang="en-GB" sz="2600" kern="0" dirty="0">
                <a:solidFill>
                  <a:srgbClr val="002060"/>
                </a:solidFill>
                <a:effectLst/>
                <a:latin typeface="Avenir Book" panose="02000503020000020003" pitchFamily="2" charset="0"/>
                <a:ea typeface="Times New Roman" panose="02020603050405020304" pitchFamily="18" charset="0"/>
                <a:cs typeface="Times New Roman" panose="02020603050405020304" pitchFamily="18" charset="0"/>
              </a:rPr>
              <a:t>online</a:t>
            </a:r>
            <a:r>
              <a:rPr lang="en-IT" sz="2600" kern="0" dirty="0">
                <a:solidFill>
                  <a:srgbClr val="002060"/>
                </a:solidFill>
                <a:effectLst/>
                <a:latin typeface="Avenir Book" panose="02000503020000020003" pitchFamily="2" charset="0"/>
                <a:ea typeface="Times New Roman" panose="02020603050405020304" pitchFamily="18" charset="0"/>
                <a:cs typeface="Times New Roman" panose="02020603050405020304" pitchFamily="18" charset="0"/>
              </a:rPr>
              <a:t> exploiters by their respective CMOs, whose historic 50%-50% split between composers and music publishers </a:t>
            </a:r>
            <a:r>
              <a:rPr lang="en-GB" sz="2600" kern="0" dirty="0">
                <a:solidFill>
                  <a:srgbClr val="002060"/>
                </a:solidFill>
                <a:effectLst/>
                <a:latin typeface="Avenir Book" panose="02000503020000020003" pitchFamily="2" charset="0"/>
                <a:ea typeface="Times New Roman" panose="02020603050405020304" pitchFamily="18" charset="0"/>
                <a:cs typeface="Times New Roman" panose="02020603050405020304" pitchFamily="18" charset="0"/>
              </a:rPr>
              <a:t>protects</a:t>
            </a:r>
            <a:r>
              <a:rPr lang="en-IT" sz="2600" kern="0" dirty="0">
                <a:solidFill>
                  <a:srgbClr val="002060"/>
                </a:solidFill>
                <a:effectLst/>
                <a:latin typeface="Avenir Book" panose="02000503020000020003" pitchFamily="2" charset="0"/>
                <a:ea typeface="Times New Roman" panose="02020603050405020304" pitchFamily="18" charset="0"/>
                <a:cs typeface="Times New Roman" panose="02020603050405020304" pitchFamily="18" charset="0"/>
              </a:rPr>
              <a:t> authors’ </a:t>
            </a:r>
            <a:r>
              <a:rPr lang="en-GB" sz="2600" kern="0" dirty="0">
                <a:solidFill>
                  <a:srgbClr val="002060"/>
                </a:solidFill>
                <a:effectLst/>
                <a:latin typeface="Avenir Book" panose="02000503020000020003" pitchFamily="2" charset="0"/>
                <a:ea typeface="Times New Roman" panose="02020603050405020304" pitchFamily="18" charset="0"/>
                <a:cs typeface="Times New Roman" panose="02020603050405020304" pitchFamily="18" charset="0"/>
              </a:rPr>
              <a:t>remuneration.</a:t>
            </a:r>
            <a:r>
              <a:rPr lang="en-IT" sz="2600" kern="0" dirty="0">
                <a:solidFill>
                  <a:srgbClr val="002060"/>
                </a:solidFill>
                <a:effectLst/>
                <a:latin typeface="Avenir Book" panose="02000503020000020003" pitchFamily="2" charset="0"/>
                <a:ea typeface="Times New Roman" panose="02020603050405020304" pitchFamily="18" charset="0"/>
                <a:cs typeface="Times New Roman" panose="02020603050405020304" pitchFamily="18" charset="0"/>
              </a:rPr>
              <a:t> </a:t>
            </a:r>
          </a:p>
          <a:p>
            <a:pPr marL="342900" lvl="0" indent="-342900">
              <a:lnSpc>
                <a:spcPct val="115000"/>
              </a:lnSpc>
              <a:spcAft>
                <a:spcPts val="800"/>
              </a:spcAft>
              <a:buSzPts val="1000"/>
              <a:buFont typeface="Symbol" pitchFamily="2" charset="2"/>
              <a:buChar char=""/>
              <a:tabLst>
                <a:tab pos="457200" algn="l"/>
              </a:tabLst>
            </a:pPr>
            <a:r>
              <a:rPr lang="en-IT" sz="2600" kern="0" dirty="0">
                <a:solidFill>
                  <a:srgbClr val="002060"/>
                </a:solidFill>
                <a:effectLst/>
                <a:latin typeface="Avenir Book" panose="02000503020000020003" pitchFamily="2" charset="0"/>
                <a:ea typeface="Times New Roman" panose="02020603050405020304" pitchFamily="18" charset="0"/>
                <a:cs typeface="Times New Roman" panose="02020603050405020304" pitchFamily="18" charset="0"/>
              </a:rPr>
              <a:t>A “fair remuneration” </a:t>
            </a:r>
            <a:r>
              <a:rPr lang="en-GB" sz="2600" kern="0" dirty="0">
                <a:solidFill>
                  <a:srgbClr val="002060"/>
                </a:solidFill>
                <a:effectLst/>
                <a:latin typeface="Avenir Book" panose="02000503020000020003" pitchFamily="2" charset="0"/>
                <a:ea typeface="Times New Roman" panose="02020603050405020304" pitchFamily="18" charset="0"/>
                <a:cs typeface="Times New Roman" panose="02020603050405020304" pitchFamily="18" charset="0"/>
              </a:rPr>
              <a:t>principle</a:t>
            </a:r>
            <a:r>
              <a:rPr lang="en-IT" sz="2600" kern="0" dirty="0">
                <a:solidFill>
                  <a:srgbClr val="002060"/>
                </a:solidFill>
                <a:effectLst/>
                <a:latin typeface="Avenir Book" panose="02000503020000020003" pitchFamily="2" charset="0"/>
                <a:ea typeface="Times New Roman" panose="02020603050405020304" pitchFamily="18" charset="0"/>
                <a:cs typeface="Times New Roman" panose="02020603050405020304" pitchFamily="18" charset="0"/>
              </a:rPr>
              <a:t> exists in EU member states as a result of Article 18 of Directive 2019/790 and earlier directives that created remuneration rights for both authors and performers </a:t>
            </a:r>
            <a:endParaRPr lang="en-IT" sz="2600" kern="100" dirty="0">
              <a:solidFill>
                <a:srgbClr val="002060"/>
              </a:solidFill>
              <a:effectLst/>
              <a:latin typeface="Avenir Book" panose="02000503020000020003" pitchFamily="2" charset="0"/>
              <a:ea typeface="Aptos" panose="020B0004020202020204" pitchFamily="34" charset="0"/>
              <a:cs typeface="Times New Roman" panose="02020603050405020304" pitchFamily="18" charset="0"/>
            </a:endParaRPr>
          </a:p>
          <a:p>
            <a:endParaRPr lang="en-HR"/>
          </a:p>
        </p:txBody>
      </p:sp>
      <p:sp>
        <p:nvSpPr>
          <p:cNvPr id="3" name="Title 2">
            <a:extLst>
              <a:ext uri="{FF2B5EF4-FFF2-40B4-BE49-F238E27FC236}">
                <a16:creationId xmlns:a16="http://schemas.microsoft.com/office/drawing/2014/main" id="{4208572A-ABF0-CD63-7969-6EA13B56046A}"/>
              </a:ext>
            </a:extLst>
          </p:cNvPr>
          <p:cNvSpPr>
            <a:spLocks noGrp="1"/>
          </p:cNvSpPr>
          <p:nvPr>
            <p:ph type="title"/>
          </p:nvPr>
        </p:nvSpPr>
        <p:spPr/>
        <p:txBody>
          <a:bodyPr>
            <a:normAutofit fontScale="90000"/>
          </a:bodyPr>
          <a:lstStyle/>
          <a:p>
            <a:pPr algn="ctr"/>
            <a:r>
              <a:rPr lang="en-IT" sz="3600" b="1" kern="100" dirty="0">
                <a:effectLst/>
                <a:latin typeface="Avenir Book" panose="02000503020000020003" pitchFamily="2" charset="0"/>
                <a:ea typeface="Aptos" panose="020B0004020202020204" pitchFamily="34" charset="0"/>
                <a:cs typeface="Times New Roman" panose="02020603050405020304" pitchFamily="18" charset="0"/>
              </a:rPr>
              <a:t>Remuneration of authors and performers: </a:t>
            </a:r>
            <a:br>
              <a:rPr lang="en-IT" sz="3600" b="1" kern="100" dirty="0">
                <a:effectLst/>
                <a:latin typeface="Avenir Book" panose="02000503020000020003" pitchFamily="2" charset="0"/>
                <a:ea typeface="Aptos" panose="020B0004020202020204" pitchFamily="34" charset="0"/>
                <a:cs typeface="Times New Roman" panose="02020603050405020304" pitchFamily="18" charset="0"/>
              </a:rPr>
            </a:br>
            <a:r>
              <a:rPr lang="en-IT" sz="3600" b="1" kern="100" dirty="0">
                <a:effectLst/>
                <a:latin typeface="Avenir Book" panose="02000503020000020003" pitchFamily="2" charset="0"/>
                <a:ea typeface="Aptos" panose="020B0004020202020204" pitchFamily="34" charset="0"/>
                <a:cs typeface="Times New Roman" panose="02020603050405020304" pitchFamily="18" charset="0"/>
              </a:rPr>
              <a:t>contractual and statutory  </a:t>
            </a:r>
            <a:br>
              <a:rPr lang="en-IT" sz="3600" b="1" kern="100" dirty="0">
                <a:effectLst/>
                <a:latin typeface="Avenir Book" panose="02000503020000020003" pitchFamily="2" charset="0"/>
                <a:ea typeface="Aptos" panose="020B0004020202020204" pitchFamily="34" charset="0"/>
                <a:cs typeface="Times New Roman" panose="02020603050405020304" pitchFamily="18" charset="0"/>
              </a:rPr>
            </a:br>
            <a:endParaRPr lang="en-HR"/>
          </a:p>
        </p:txBody>
      </p:sp>
      <p:sp>
        <p:nvSpPr>
          <p:cNvPr id="4" name="Slide Number Placeholder 3">
            <a:extLst>
              <a:ext uri="{FF2B5EF4-FFF2-40B4-BE49-F238E27FC236}">
                <a16:creationId xmlns:a16="http://schemas.microsoft.com/office/drawing/2014/main" id="{EDCE0015-9F69-FAC2-EB07-D3E90BD81808}"/>
              </a:ext>
            </a:extLst>
          </p:cNvPr>
          <p:cNvSpPr>
            <a:spLocks noGrp="1"/>
          </p:cNvSpPr>
          <p:nvPr>
            <p:ph type="sldNum" sz="quarter" idx="12"/>
          </p:nvPr>
        </p:nvSpPr>
        <p:spPr/>
        <p:txBody>
          <a:bodyPr/>
          <a:lstStyle/>
          <a:p>
            <a:r>
              <a:rPr lang="en-HR" dirty="0"/>
              <a:t>5/10</a:t>
            </a:r>
          </a:p>
        </p:txBody>
      </p:sp>
    </p:spTree>
    <p:extLst>
      <p:ext uri="{BB962C8B-B14F-4D97-AF65-F5344CB8AC3E}">
        <p14:creationId xmlns:p14="http://schemas.microsoft.com/office/powerpoint/2010/main" val="2509400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001D005-AE87-2CB4-4A46-29D1C0F6996F}"/>
              </a:ext>
            </a:extLst>
          </p:cNvPr>
          <p:cNvSpPr>
            <a:spLocks noGrp="1"/>
          </p:cNvSpPr>
          <p:nvPr>
            <p:ph idx="1"/>
          </p:nvPr>
        </p:nvSpPr>
        <p:spPr/>
        <p:txBody>
          <a:bodyPr>
            <a:normAutofit fontScale="85000" lnSpcReduction="20000"/>
          </a:bodyPr>
          <a:lstStyle/>
          <a:p>
            <a:pPr>
              <a:lnSpc>
                <a:spcPct val="115000"/>
              </a:lnSpc>
              <a:spcAft>
                <a:spcPts val="800"/>
              </a:spcAft>
              <a:tabLst>
                <a:tab pos="457200" algn="l"/>
              </a:tabLst>
            </a:pPr>
            <a:r>
              <a:rPr lang="en-IT" sz="1800" kern="0" dirty="0">
                <a:solidFill>
                  <a:schemeClr val="tx2"/>
                </a:solidFill>
                <a:effectLst/>
                <a:latin typeface="Avenir Book" panose="02000503020000020003" pitchFamily="2" charset="0"/>
                <a:ea typeface="Times New Roman" panose="02020603050405020304" pitchFamily="18" charset="0"/>
                <a:cs typeface="Times New Roman" panose="02020603050405020304" pitchFamily="18" charset="0"/>
              </a:rPr>
              <a:t>Voluntary or contractual CM </a:t>
            </a:r>
            <a:r>
              <a:rPr lang="en-IT" sz="1800" kern="0" dirty="0">
                <a:solidFill>
                  <a:schemeClr val="tx2"/>
                </a:solidFill>
                <a:latin typeface="Avenir Book" panose="02000503020000020003" pitchFamily="2" charset="0"/>
                <a:ea typeface="Times New Roman" panose="02020603050405020304" pitchFamily="18" charset="0"/>
                <a:cs typeface="Times New Roman" panose="02020603050405020304" pitchFamily="18" charset="0"/>
              </a:rPr>
              <a:t>is predominant </a:t>
            </a:r>
            <a:r>
              <a:rPr lang="en-IT" sz="1800" kern="0" dirty="0">
                <a:solidFill>
                  <a:schemeClr val="tx2"/>
                </a:solidFill>
                <a:effectLst/>
                <a:latin typeface="Avenir Book" panose="02000503020000020003" pitchFamily="2" charset="0"/>
                <a:ea typeface="Times New Roman" panose="02020603050405020304" pitchFamily="18" charset="0"/>
                <a:cs typeface="Times New Roman" panose="02020603050405020304" pitchFamily="18" charset="0"/>
              </a:rPr>
              <a:t>in common law jurisdictions (UK, US, Australia, Singapore). </a:t>
            </a:r>
          </a:p>
          <a:p>
            <a:pPr>
              <a:lnSpc>
                <a:spcPct val="115000"/>
              </a:lnSpc>
              <a:spcAft>
                <a:spcPts val="800"/>
              </a:spcAft>
              <a:tabLst>
                <a:tab pos="457200" algn="l"/>
              </a:tabLst>
            </a:pPr>
            <a:r>
              <a:rPr lang="en-IT" sz="1800" kern="0" dirty="0">
                <a:solidFill>
                  <a:schemeClr val="tx2"/>
                </a:solidFill>
                <a:effectLst/>
                <a:latin typeface="Avenir Book" panose="02000503020000020003" pitchFamily="2" charset="0"/>
                <a:ea typeface="Times New Roman" panose="02020603050405020304" pitchFamily="18" charset="0"/>
                <a:cs typeface="Times New Roman" panose="02020603050405020304" pitchFamily="18" charset="0"/>
              </a:rPr>
              <a:t>CM is mandatory for residual or equitable remuneration rights in countries such as Belgium, Croatia, Hungary, Poland, Portugal, Romania, Slovenia, </a:t>
            </a:r>
            <a:r>
              <a:rPr lang="en-GB" sz="1800" kern="0" dirty="0">
                <a:solidFill>
                  <a:schemeClr val="tx2"/>
                </a:solidFill>
                <a:effectLst/>
                <a:latin typeface="Avenir Book" panose="02000503020000020003" pitchFamily="2" charset="0"/>
                <a:ea typeface="Times New Roman" panose="02020603050405020304" pitchFamily="18" charset="0"/>
                <a:cs typeface="Times New Roman" panose="02020603050405020304" pitchFamily="18" charset="0"/>
              </a:rPr>
              <a:t>and Switzerland.</a:t>
            </a:r>
            <a:r>
              <a:rPr lang="en-IT" sz="1800" kern="0" dirty="0">
                <a:solidFill>
                  <a:schemeClr val="tx2"/>
                </a:solidFill>
                <a:effectLst/>
                <a:latin typeface="Avenir Book" panose="02000503020000020003" pitchFamily="2" charset="0"/>
                <a:ea typeface="Times New Roman" panose="02020603050405020304" pitchFamily="18" charset="0"/>
                <a:cs typeface="Times New Roman" panose="02020603050405020304" pitchFamily="18" charset="0"/>
              </a:rPr>
              <a:t> </a:t>
            </a:r>
          </a:p>
          <a:p>
            <a:pPr>
              <a:lnSpc>
                <a:spcPct val="115000"/>
              </a:lnSpc>
              <a:spcAft>
                <a:spcPts val="800"/>
              </a:spcAft>
              <a:tabLst>
                <a:tab pos="457200" algn="l"/>
              </a:tabLst>
            </a:pPr>
            <a:r>
              <a:rPr lang="en-IT" sz="1800" kern="0" dirty="0">
                <a:solidFill>
                  <a:schemeClr val="tx2"/>
                </a:solidFill>
                <a:effectLst/>
                <a:latin typeface="Avenir Book" panose="02000503020000020003" pitchFamily="2" charset="0"/>
                <a:ea typeface="Times New Roman" panose="02020603050405020304" pitchFamily="18" charset="0"/>
                <a:cs typeface="Times New Roman" panose="02020603050405020304" pitchFamily="18" charset="0"/>
              </a:rPr>
              <a:t>Extended collective </a:t>
            </a:r>
            <a:r>
              <a:rPr lang="en-IT" sz="1800" kern="0" dirty="0">
                <a:solidFill>
                  <a:schemeClr val="tx2"/>
                </a:solidFill>
                <a:latin typeface="Avenir Book" panose="02000503020000020003" pitchFamily="2" charset="0"/>
                <a:ea typeface="Times New Roman" panose="02020603050405020304" pitchFamily="18" charset="0"/>
                <a:cs typeface="Times New Roman" panose="02020603050405020304" pitchFamily="18" charset="0"/>
              </a:rPr>
              <a:t>licensing </a:t>
            </a:r>
            <a:r>
              <a:rPr lang="en-IT" sz="1800" kern="0" dirty="0">
                <a:solidFill>
                  <a:schemeClr val="tx2"/>
                </a:solidFill>
                <a:effectLst/>
                <a:latin typeface="Avenir Book" panose="02000503020000020003" pitchFamily="2" charset="0"/>
                <a:ea typeface="Times New Roman" panose="02020603050405020304" pitchFamily="18" charset="0"/>
                <a:cs typeface="Times New Roman" panose="02020603050405020304" pitchFamily="18" charset="0"/>
              </a:rPr>
              <a:t>(ECL), which traditionally </a:t>
            </a:r>
            <a:r>
              <a:rPr lang="en-GB" sz="1800" kern="0" dirty="0">
                <a:solidFill>
                  <a:schemeClr val="tx2"/>
                </a:solidFill>
                <a:effectLst/>
                <a:latin typeface="Avenir Book" panose="02000503020000020003" pitchFamily="2" charset="0"/>
                <a:ea typeface="Times New Roman" panose="02020603050405020304" pitchFamily="18" charset="0"/>
                <a:cs typeface="Times New Roman" panose="02020603050405020304" pitchFamily="18" charset="0"/>
              </a:rPr>
              <a:t>facilitates</a:t>
            </a:r>
            <a:r>
              <a:rPr lang="en-IT" sz="1800" kern="0" dirty="0">
                <a:solidFill>
                  <a:schemeClr val="tx2"/>
                </a:solidFill>
                <a:effectLst/>
                <a:latin typeface="Avenir Book" panose="02000503020000020003" pitchFamily="2" charset="0"/>
                <a:ea typeface="Times New Roman" panose="02020603050405020304" pitchFamily="18" charset="0"/>
                <a:cs typeface="Times New Roman" panose="02020603050405020304" pitchFamily="18" charset="0"/>
              </a:rPr>
              <a:t> rights clearance in large-scale media environments in the Nordic countries, is currently not deployed for streaming services. However, ECL is available for the clearance of making available rights in broadcasts that have already been made available to the public (Norway); works in archives, libraries and museums (Finland) or under a general clause </a:t>
            </a:r>
            <a:r>
              <a:rPr lang="en-GB" sz="1800" kern="0" dirty="0">
                <a:solidFill>
                  <a:schemeClr val="tx2"/>
                </a:solidFill>
                <a:effectLst/>
                <a:latin typeface="Avenir Book" panose="02000503020000020003" pitchFamily="2" charset="0"/>
                <a:ea typeface="Times New Roman" panose="02020603050405020304" pitchFamily="18" charset="0"/>
                <a:cs typeface="Times New Roman" panose="02020603050405020304" pitchFamily="18" charset="0"/>
              </a:rPr>
              <a:t>requirin</a:t>
            </a:r>
            <a:r>
              <a:rPr lang="en-GB" sz="1800" kern="0" dirty="0">
                <a:solidFill>
                  <a:schemeClr val="tx2"/>
                </a:solidFill>
                <a:latin typeface="Avenir Book" panose="02000503020000020003" pitchFamily="2" charset="0"/>
                <a:ea typeface="Times New Roman" panose="02020603050405020304" pitchFamily="18" charset="0"/>
                <a:cs typeface="Times New Roman" panose="02020603050405020304" pitchFamily="18" charset="0"/>
              </a:rPr>
              <a:t>g </a:t>
            </a:r>
            <a:r>
              <a:rPr lang="en-GB" sz="1800" dirty="0">
                <a:solidFill>
                  <a:schemeClr val="tx2"/>
                </a:solidFill>
                <a:latin typeface="Avenir Book" panose="02000503020000020003" pitchFamily="2" charset="0"/>
              </a:rPr>
              <a:t>that an agreement regarding the use is made with a collective management organization approved by the Minister for Culture (Denmark). </a:t>
            </a:r>
            <a:endParaRPr lang="en-IT" sz="1800" kern="0" dirty="0">
              <a:solidFill>
                <a:schemeClr val="tx2"/>
              </a:solidFill>
              <a:effectLst/>
              <a:latin typeface="Avenir Book" panose="02000503020000020003" pitchFamily="2" charset="0"/>
              <a:ea typeface="Times New Roman" panose="02020603050405020304" pitchFamily="18" charset="0"/>
              <a:cs typeface="Times New Roman" panose="02020603050405020304" pitchFamily="18" charset="0"/>
            </a:endParaRPr>
          </a:p>
          <a:p>
            <a:pPr>
              <a:lnSpc>
                <a:spcPct val="115000"/>
              </a:lnSpc>
              <a:spcAft>
                <a:spcPts val="800"/>
              </a:spcAft>
              <a:tabLst>
                <a:tab pos="457200" algn="l"/>
              </a:tabLst>
            </a:pPr>
            <a:r>
              <a:rPr lang="en-IT" sz="1800" kern="0" dirty="0">
                <a:solidFill>
                  <a:schemeClr val="tx2"/>
                </a:solidFill>
                <a:latin typeface="Avenir Book" panose="02000503020000020003" pitchFamily="2" charset="0"/>
                <a:ea typeface="Times New Roman" panose="02020603050405020304" pitchFamily="18" charset="0"/>
                <a:cs typeface="Times New Roman" panose="02020603050405020304" pitchFamily="18" charset="0"/>
              </a:rPr>
              <a:t>A</a:t>
            </a:r>
            <a:r>
              <a:rPr lang="en-IT" sz="1800" kern="0" dirty="0">
                <a:solidFill>
                  <a:schemeClr val="tx2"/>
                </a:solidFill>
                <a:effectLst/>
                <a:latin typeface="Avenir Book" panose="02000503020000020003" pitchFamily="2" charset="0"/>
                <a:ea typeface="Times New Roman" panose="02020603050405020304" pitchFamily="18" charset="0"/>
                <a:cs typeface="Times New Roman" panose="02020603050405020304" pitchFamily="18" charset="0"/>
              </a:rPr>
              <a:t> hybrid</a:t>
            </a:r>
            <a:r>
              <a:rPr lang="en-IT" sz="1800" kern="0" dirty="0">
                <a:solidFill>
                  <a:schemeClr val="tx2"/>
                </a:solidFill>
                <a:latin typeface="Avenir Book" panose="02000503020000020003" pitchFamily="2" charset="0"/>
                <a:ea typeface="Times New Roman" panose="02020603050405020304" pitchFamily="18" charset="0"/>
                <a:cs typeface="Times New Roman" panose="02020603050405020304" pitchFamily="18" charset="0"/>
              </a:rPr>
              <a:t> licensing system characterises the United States, where mechanical rights in musical works are subject to a statutory licence (cf. 2018 MMA); </a:t>
            </a:r>
            <a:r>
              <a:rPr lang="en-IT" sz="1800" kern="0" dirty="0">
                <a:solidFill>
                  <a:schemeClr val="tx2"/>
                </a:solidFill>
                <a:effectLst/>
                <a:latin typeface="Avenir Book" panose="02000503020000020003" pitchFamily="2" charset="0"/>
                <a:ea typeface="Times New Roman" panose="02020603050405020304" pitchFamily="18" charset="0"/>
                <a:cs typeface="Times New Roman" panose="02020603050405020304" pitchFamily="18" charset="0"/>
              </a:rPr>
              <a:t>voluntary licensing by CMOs applies to public performance rights; and mandatory CM applies to digital transmissions of sound recordings (via </a:t>
            </a:r>
            <a:r>
              <a:rPr lang="en-GB" sz="1800" kern="0" dirty="0" err="1">
                <a:solidFill>
                  <a:schemeClr val="tx2"/>
                </a:solidFill>
                <a:effectLst/>
                <a:latin typeface="Avenir Book" panose="02000503020000020003" pitchFamily="2" charset="0"/>
                <a:ea typeface="Times New Roman" panose="02020603050405020304" pitchFamily="18" charset="0"/>
                <a:cs typeface="Times New Roman" panose="02020603050405020304" pitchFamily="18" charset="0"/>
              </a:rPr>
              <a:t>SoundExchange</a:t>
            </a:r>
            <a:r>
              <a:rPr lang="en-GB" sz="1800" kern="0" dirty="0">
                <a:solidFill>
                  <a:schemeClr val="tx2"/>
                </a:solidFill>
                <a:effectLst/>
                <a:latin typeface="Avenir Book" panose="02000503020000020003" pitchFamily="2" charset="0"/>
                <a:ea typeface="Times New Roman" panose="02020603050405020304" pitchFamily="18" charset="0"/>
                <a:cs typeface="Times New Roman" panose="02020603050405020304" pitchFamily="18" charset="0"/>
              </a:rPr>
              <a:t>)</a:t>
            </a:r>
            <a:endParaRPr lang="en-IT" sz="1800" kern="100" dirty="0">
              <a:solidFill>
                <a:schemeClr val="tx2"/>
              </a:solidFill>
              <a:effectLst/>
              <a:latin typeface="Avenir Book" panose="02000503020000020003" pitchFamily="2" charset="0"/>
              <a:ea typeface="Aptos" panose="020B0004020202020204" pitchFamily="34" charset="0"/>
              <a:cs typeface="Times New Roman" panose="02020603050405020304" pitchFamily="18" charset="0"/>
            </a:endParaRPr>
          </a:p>
          <a:p>
            <a:endParaRPr lang="en-HR"/>
          </a:p>
        </p:txBody>
      </p:sp>
      <p:sp>
        <p:nvSpPr>
          <p:cNvPr id="3" name="Title 2">
            <a:extLst>
              <a:ext uri="{FF2B5EF4-FFF2-40B4-BE49-F238E27FC236}">
                <a16:creationId xmlns:a16="http://schemas.microsoft.com/office/drawing/2014/main" id="{DEF77197-CD21-5D4E-E64E-19BCE6575BF3}"/>
              </a:ext>
            </a:extLst>
          </p:cNvPr>
          <p:cNvSpPr>
            <a:spLocks noGrp="1"/>
          </p:cNvSpPr>
          <p:nvPr>
            <p:ph type="title"/>
          </p:nvPr>
        </p:nvSpPr>
        <p:spPr/>
        <p:txBody>
          <a:bodyPr/>
          <a:lstStyle/>
          <a:p>
            <a:pPr algn="ctr"/>
            <a:r>
              <a:rPr lang="en-IT" sz="3600" b="1" kern="100" dirty="0">
                <a:effectLst/>
                <a:latin typeface="Avenir Book" panose="02000503020000020003" pitchFamily="2" charset="0"/>
                <a:ea typeface="Aptos" panose="020B0004020202020204" pitchFamily="34" charset="0"/>
                <a:cs typeface="Times New Roman" panose="02020603050405020304" pitchFamily="18" charset="0"/>
              </a:rPr>
              <a:t>Collective management</a:t>
            </a:r>
            <a:endParaRPr lang="en-HR"/>
          </a:p>
        </p:txBody>
      </p:sp>
      <p:sp>
        <p:nvSpPr>
          <p:cNvPr id="4" name="Slide Number Placeholder 3">
            <a:extLst>
              <a:ext uri="{FF2B5EF4-FFF2-40B4-BE49-F238E27FC236}">
                <a16:creationId xmlns:a16="http://schemas.microsoft.com/office/drawing/2014/main" id="{72CD1E61-C3A9-2B00-2467-D77BC99751A0}"/>
              </a:ext>
            </a:extLst>
          </p:cNvPr>
          <p:cNvSpPr>
            <a:spLocks noGrp="1"/>
          </p:cNvSpPr>
          <p:nvPr>
            <p:ph type="sldNum" sz="quarter" idx="12"/>
          </p:nvPr>
        </p:nvSpPr>
        <p:spPr/>
        <p:txBody>
          <a:bodyPr/>
          <a:lstStyle/>
          <a:p>
            <a:r>
              <a:rPr lang="en-HR" dirty="0"/>
              <a:t>6/10</a:t>
            </a:r>
          </a:p>
        </p:txBody>
      </p:sp>
    </p:spTree>
    <p:extLst>
      <p:ext uri="{BB962C8B-B14F-4D97-AF65-F5344CB8AC3E}">
        <p14:creationId xmlns:p14="http://schemas.microsoft.com/office/powerpoint/2010/main" val="6296171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A1569FC-C68B-DFB3-8964-E6EBC1FAD9D5}"/>
              </a:ext>
            </a:extLst>
          </p:cNvPr>
          <p:cNvSpPr>
            <a:spLocks noGrp="1"/>
          </p:cNvSpPr>
          <p:nvPr>
            <p:ph idx="1"/>
          </p:nvPr>
        </p:nvSpPr>
        <p:spPr>
          <a:xfrm>
            <a:off x="646288" y="2596897"/>
            <a:ext cx="10899423" cy="3742944"/>
          </a:xfrm>
        </p:spPr>
        <p:txBody>
          <a:bodyPr>
            <a:noAutofit/>
          </a:bodyPr>
          <a:lstStyle/>
          <a:p>
            <a:pPr lvl="0">
              <a:lnSpc>
                <a:spcPct val="115000"/>
              </a:lnSpc>
              <a:spcAft>
                <a:spcPts val="800"/>
              </a:spcAft>
              <a:buSzPts val="1000"/>
              <a:tabLst>
                <a:tab pos="457200" algn="l"/>
              </a:tabLst>
            </a:pPr>
            <a:r>
              <a:rPr lang="en-GB" sz="1800" kern="0" noProof="1">
                <a:solidFill>
                  <a:schemeClr val="tx2"/>
                </a:solidFill>
                <a:effectLst/>
                <a:latin typeface="Avenir Book" panose="02000503020000020003" pitchFamily="2" charset="0"/>
                <a:ea typeface="Times New Roman" panose="02020603050405020304" pitchFamily="18" charset="0"/>
                <a:cs typeface="Times New Roman" panose="02020603050405020304" pitchFamily="18" charset="0"/>
              </a:rPr>
              <a:t>Transparency provisions—</a:t>
            </a:r>
            <a:r>
              <a:rPr lang="en-GB" sz="1800" kern="0" noProof="1">
                <a:solidFill>
                  <a:schemeClr val="tx2"/>
                </a:solidFill>
                <a:latin typeface="Avenir Book" panose="02000503020000020003" pitchFamily="2" charset="0"/>
                <a:ea typeface="Times New Roman" panose="02020603050405020304" pitchFamily="18" charset="0"/>
                <a:cs typeface="Times New Roman" panose="02020603050405020304" pitchFamily="18" charset="0"/>
              </a:rPr>
              <a:t> because of</a:t>
            </a:r>
            <a:r>
              <a:rPr lang="en-GB" sz="1800" kern="0" noProof="1">
                <a:solidFill>
                  <a:schemeClr val="tx2"/>
                </a:solidFill>
                <a:effectLst/>
                <a:latin typeface="Avenir Book" panose="02000503020000020003" pitchFamily="2" charset="0"/>
                <a:ea typeface="Times New Roman" panose="02020603050405020304" pitchFamily="18" charset="0"/>
                <a:cs typeface="Times New Roman" panose="02020603050405020304" pitchFamily="18" charset="0"/>
              </a:rPr>
              <a:t> Article 19 EU </a:t>
            </a:r>
            <a:r>
              <a:rPr lang="en-GB" sz="1800" kern="0" noProof="1">
                <a:solidFill>
                  <a:schemeClr val="tx2"/>
                </a:solidFill>
                <a:latin typeface="Avenir Book" panose="02000503020000020003" pitchFamily="2" charset="0"/>
                <a:ea typeface="Times New Roman" panose="02020603050405020304" pitchFamily="18" charset="0"/>
                <a:cs typeface="Times New Roman" panose="02020603050405020304" pitchFamily="18" charset="0"/>
              </a:rPr>
              <a:t>Directive 2019/790 </a:t>
            </a:r>
            <a:r>
              <a:rPr lang="en-GB" sz="1800" kern="0" noProof="1">
                <a:solidFill>
                  <a:schemeClr val="tx2"/>
                </a:solidFill>
                <a:effectLst/>
                <a:latin typeface="Avenir Book" panose="02000503020000020003" pitchFamily="2" charset="0"/>
                <a:ea typeface="Times New Roman" panose="02020603050405020304" pitchFamily="18" charset="0"/>
                <a:cs typeface="Times New Roman" panose="02020603050405020304" pitchFamily="18" charset="0"/>
              </a:rPr>
              <a:t>— are now widespread across Europe (France, Belgium, Austria, Finland, Portugal, Sweden, etc.). These provisions generally require annual reporting detailing revenues, modes of use, and derived remuneration. </a:t>
            </a:r>
            <a:endParaRPr lang="en-GB" sz="1800" kern="100" noProof="1">
              <a:solidFill>
                <a:schemeClr val="tx2"/>
              </a:solidFill>
              <a:effectLst/>
              <a:latin typeface="Avenir Book" panose="02000503020000020003" pitchFamily="2" charset="0"/>
              <a:ea typeface="Aptos" panose="020B0004020202020204" pitchFamily="34" charset="0"/>
              <a:cs typeface="Times New Roman" panose="02020603050405020304" pitchFamily="18" charset="0"/>
            </a:endParaRPr>
          </a:p>
          <a:p>
            <a:pPr lvl="0">
              <a:lnSpc>
                <a:spcPct val="115000"/>
              </a:lnSpc>
              <a:spcAft>
                <a:spcPts val="800"/>
              </a:spcAft>
              <a:buSzPts val="1000"/>
              <a:tabLst>
                <a:tab pos="457200" algn="l"/>
              </a:tabLst>
            </a:pPr>
            <a:r>
              <a:rPr lang="en-GB" sz="1800" kern="0" noProof="1">
                <a:solidFill>
                  <a:schemeClr val="tx2"/>
                </a:solidFill>
                <a:latin typeface="Avenir Book" panose="02000503020000020003" pitchFamily="2" charset="0"/>
                <a:ea typeface="Times New Roman" panose="02020603050405020304" pitchFamily="18" charset="0"/>
                <a:cs typeface="Times New Roman" panose="02020603050405020304" pitchFamily="18" charset="0"/>
              </a:rPr>
              <a:t>Outside of the EU, t</a:t>
            </a:r>
            <a:r>
              <a:rPr lang="en-GB" sz="1800" kern="0" noProof="1">
                <a:solidFill>
                  <a:schemeClr val="tx2"/>
                </a:solidFill>
                <a:effectLst/>
                <a:latin typeface="Avenir Book" panose="02000503020000020003" pitchFamily="2" charset="0"/>
                <a:ea typeface="Times New Roman" panose="02020603050405020304" pitchFamily="18" charset="0"/>
                <a:cs typeface="Times New Roman" panose="02020603050405020304" pitchFamily="18" charset="0"/>
              </a:rPr>
              <a:t>ransparency relies mostly on </a:t>
            </a:r>
            <a:r>
              <a:rPr lang="en-GB" sz="1800" b="1" kern="0" noProof="1">
                <a:solidFill>
                  <a:schemeClr val="tx2"/>
                </a:solidFill>
                <a:effectLst/>
                <a:latin typeface="Avenir Book" panose="02000503020000020003" pitchFamily="2" charset="0"/>
                <a:ea typeface="Times New Roman" panose="02020603050405020304" pitchFamily="18" charset="0"/>
                <a:cs typeface="Times New Roman" panose="02020603050405020304" pitchFamily="18" charset="0"/>
              </a:rPr>
              <a:t>CMO governance rules</a:t>
            </a:r>
            <a:r>
              <a:rPr lang="en-GB" sz="1800" kern="0" noProof="1">
                <a:solidFill>
                  <a:schemeClr val="tx2"/>
                </a:solidFill>
                <a:effectLst/>
                <a:latin typeface="Avenir Book" panose="02000503020000020003" pitchFamily="2" charset="0"/>
                <a:ea typeface="Times New Roman" panose="02020603050405020304" pitchFamily="18" charset="0"/>
                <a:cs typeface="Times New Roman" panose="02020603050405020304" pitchFamily="18" charset="0"/>
              </a:rPr>
              <a:t> (Argentina, Colombia, Singapore, Australia) or </a:t>
            </a:r>
            <a:r>
              <a:rPr lang="en-GB" sz="1800" b="1" kern="0" noProof="1">
                <a:solidFill>
                  <a:schemeClr val="tx2"/>
                </a:solidFill>
                <a:effectLst/>
                <a:latin typeface="Avenir Book" panose="02000503020000020003" pitchFamily="2" charset="0"/>
                <a:ea typeface="Times New Roman" panose="02020603050405020304" pitchFamily="18" charset="0"/>
                <a:cs typeface="Times New Roman" panose="02020603050405020304" pitchFamily="18" charset="0"/>
              </a:rPr>
              <a:t>statutory licence </a:t>
            </a:r>
            <a:r>
              <a:rPr lang="en-GB" sz="1800" b="1" kern="0" noProof="1">
                <a:solidFill>
                  <a:schemeClr val="tx2"/>
                </a:solidFill>
                <a:latin typeface="Avenir Book" panose="02000503020000020003" pitchFamily="2" charset="0"/>
                <a:ea typeface="Times New Roman" panose="02020603050405020304" pitchFamily="18" charset="0"/>
                <a:cs typeface="Times New Roman" panose="02020603050405020304" pitchFamily="18" charset="0"/>
              </a:rPr>
              <a:t>regimes</a:t>
            </a:r>
            <a:r>
              <a:rPr lang="en-GB" sz="1800" kern="0" noProof="1">
                <a:solidFill>
                  <a:schemeClr val="tx2"/>
                </a:solidFill>
                <a:effectLst/>
                <a:latin typeface="Avenir Book" panose="02000503020000020003" pitchFamily="2" charset="0"/>
                <a:ea typeface="Times New Roman" panose="02020603050405020304" pitchFamily="18" charset="0"/>
                <a:cs typeface="Times New Roman" panose="02020603050405020304" pitchFamily="18" charset="0"/>
              </a:rPr>
              <a:t> (United States). Even in the </a:t>
            </a:r>
            <a:r>
              <a:rPr lang="en-GB" sz="1800" kern="0" noProof="1">
                <a:solidFill>
                  <a:schemeClr val="tx2"/>
                </a:solidFill>
                <a:latin typeface="Avenir Book" panose="02000503020000020003" pitchFamily="2" charset="0"/>
                <a:ea typeface="Times New Roman" panose="02020603050405020304" pitchFamily="18" charset="0"/>
                <a:cs typeface="Times New Roman" panose="02020603050405020304" pitchFamily="18" charset="0"/>
              </a:rPr>
              <a:t>EU, while harmonising CM legislation, </a:t>
            </a:r>
            <a:r>
              <a:rPr lang="en-GB" sz="1800" kern="0" noProof="1">
                <a:solidFill>
                  <a:schemeClr val="tx2"/>
                </a:solidFill>
                <a:effectLst/>
                <a:latin typeface="Avenir Book" panose="02000503020000020003" pitchFamily="2" charset="0"/>
                <a:ea typeface="Times New Roman" panose="02020603050405020304" pitchFamily="18" charset="0"/>
                <a:cs typeface="Times New Roman" panose="02020603050405020304" pitchFamily="18" charset="0"/>
              </a:rPr>
              <a:t>Directive 2014/26 introduced </a:t>
            </a:r>
            <a:r>
              <a:rPr lang="en-GB" sz="1800" kern="0" noProof="1">
                <a:solidFill>
                  <a:schemeClr val="tx2"/>
                </a:solidFill>
                <a:effectLst/>
                <a:latin typeface="Avenir Book" panose="02000503020000020003" pitchFamily="2" charset="0"/>
                <a:ea typeface="Times New Roman" panose="02020603050405020304" pitchFamily="18" charset="0"/>
                <a:cs typeface="Arial"/>
                <a:sym typeface="Arial"/>
              </a:rPr>
              <a:t>t</a:t>
            </a:r>
            <a:r>
              <a:rPr lang="en-GB" sz="1800" b="0" i="0" strike="noStrike" cap="none" noProof="1">
                <a:solidFill>
                  <a:schemeClr val="tx2"/>
                </a:solidFill>
                <a:latin typeface="Avenir Book" panose="02000503020000020003" pitchFamily="2" charset="0"/>
                <a:ea typeface="Arial"/>
                <a:cs typeface="Arial"/>
                <a:sym typeface="Arial"/>
              </a:rPr>
              <a:t>ransparency and reporting obligations </a:t>
            </a:r>
            <a:r>
              <a:rPr lang="en-GB" sz="1800" noProof="1">
                <a:solidFill>
                  <a:schemeClr val="tx2"/>
                </a:solidFill>
                <a:latin typeface="Avenir Book" panose="02000503020000020003" pitchFamily="2" charset="0"/>
                <a:ea typeface="Arial"/>
                <a:cs typeface="Arial"/>
                <a:sym typeface="Arial"/>
              </a:rPr>
              <a:t>for </a:t>
            </a:r>
            <a:r>
              <a:rPr lang="en-GB" sz="1800" b="0" i="0" strike="noStrike" cap="none" noProof="1">
                <a:solidFill>
                  <a:schemeClr val="tx2"/>
                </a:solidFill>
                <a:latin typeface="Avenir Book" panose="02000503020000020003" pitchFamily="2" charset="0"/>
                <a:ea typeface="Arial"/>
                <a:cs typeface="Arial"/>
                <a:sym typeface="Arial"/>
              </a:rPr>
              <a:t>CMOs towards their members, other CMOs and users (Arts. 18 - 20).  </a:t>
            </a:r>
            <a:endParaRPr lang="en-GB" sz="1800" kern="100" noProof="1">
              <a:solidFill>
                <a:schemeClr val="tx2"/>
              </a:solidFill>
              <a:effectLst/>
              <a:latin typeface="Avenir Book" panose="02000503020000020003" pitchFamily="2" charset="0"/>
              <a:ea typeface="Aptos" panose="020B0004020202020204" pitchFamily="34" charset="0"/>
              <a:cs typeface="Times New Roman" panose="02020603050405020304" pitchFamily="18" charset="0"/>
            </a:endParaRPr>
          </a:p>
          <a:p>
            <a:pPr>
              <a:lnSpc>
                <a:spcPct val="115000"/>
              </a:lnSpc>
              <a:spcAft>
                <a:spcPts val="800"/>
              </a:spcAft>
            </a:pPr>
            <a:r>
              <a:rPr lang="en-GB" sz="1800" kern="0" noProof="1">
                <a:solidFill>
                  <a:schemeClr val="tx2"/>
                </a:solidFill>
                <a:effectLst/>
                <a:latin typeface="Avenir Book" panose="02000503020000020003" pitchFamily="2" charset="0"/>
                <a:ea typeface="Times New Roman" panose="02020603050405020304" pitchFamily="18" charset="0"/>
                <a:cs typeface="Times New Roman" panose="02020603050405020304" pitchFamily="18" charset="0"/>
              </a:rPr>
              <a:t>Transparency has become the new frontier of copyright licensing and enforcement: </a:t>
            </a:r>
            <a:r>
              <a:rPr lang="en-GB" sz="1800" kern="0" noProof="1">
                <a:solidFill>
                  <a:schemeClr val="tx2"/>
                </a:solidFill>
                <a:latin typeface="Avenir Book" panose="02000503020000020003" pitchFamily="2" charset="0"/>
                <a:ea typeface="Times New Roman" panose="02020603050405020304" pitchFamily="18" charset="0"/>
                <a:cs typeface="Times New Roman" panose="02020603050405020304" pitchFamily="18" charset="0"/>
              </a:rPr>
              <a:t>i</a:t>
            </a:r>
            <a:r>
              <a:rPr lang="en-GB" sz="1800" kern="0" noProof="1">
                <a:solidFill>
                  <a:schemeClr val="tx2"/>
                </a:solidFill>
                <a:effectLst/>
                <a:latin typeface="Avenir Book" panose="02000503020000020003" pitchFamily="2" charset="0"/>
                <a:ea typeface="Times New Roman" panose="02020603050405020304" pitchFamily="18" charset="0"/>
                <a:cs typeface="Times New Roman" panose="02020603050405020304" pitchFamily="18" charset="0"/>
              </a:rPr>
              <a:t>nformation asymmetries between </a:t>
            </a:r>
            <a:r>
              <a:rPr lang="en-GB" sz="1800" kern="0" noProof="1">
                <a:solidFill>
                  <a:schemeClr val="tx2"/>
                </a:solidFill>
                <a:latin typeface="Avenir Book" panose="02000503020000020003" pitchFamily="2" charset="0"/>
                <a:ea typeface="Times New Roman" panose="02020603050405020304" pitchFamily="18" charset="0"/>
                <a:cs typeface="Times New Roman" panose="02020603050405020304" pitchFamily="18" charset="0"/>
              </a:rPr>
              <a:t>rights in musical works, sound recordings, and performances </a:t>
            </a:r>
            <a:r>
              <a:rPr lang="en-GB" sz="1800" kern="0" noProof="1">
                <a:solidFill>
                  <a:schemeClr val="tx2"/>
                </a:solidFill>
                <a:effectLst/>
                <a:latin typeface="Avenir Book" panose="02000503020000020003" pitchFamily="2" charset="0"/>
                <a:ea typeface="Times New Roman" panose="02020603050405020304" pitchFamily="18" charset="0"/>
                <a:cs typeface="Times New Roman" panose="02020603050405020304" pitchFamily="18" charset="0"/>
              </a:rPr>
              <a:t>remain an obstacle to </a:t>
            </a:r>
            <a:r>
              <a:rPr lang="en-GB" sz="1800" kern="0" noProof="1">
                <a:solidFill>
                  <a:schemeClr val="tx2"/>
                </a:solidFill>
                <a:latin typeface="Avenir Book" panose="02000503020000020003" pitchFamily="2" charset="0"/>
                <a:ea typeface="Times New Roman" panose="02020603050405020304" pitchFamily="18" charset="0"/>
                <a:cs typeface="Times New Roman" panose="02020603050405020304" pitchFamily="18" charset="0"/>
              </a:rPr>
              <a:t>fair</a:t>
            </a:r>
            <a:r>
              <a:rPr lang="en-GB" sz="1800" kern="0" noProof="1">
                <a:solidFill>
                  <a:schemeClr val="tx2"/>
                </a:solidFill>
                <a:effectLst/>
                <a:latin typeface="Avenir Book" panose="02000503020000020003" pitchFamily="2" charset="0"/>
                <a:ea typeface="Times New Roman" panose="02020603050405020304" pitchFamily="18" charset="0"/>
                <a:cs typeface="Times New Roman" panose="02020603050405020304" pitchFamily="18" charset="0"/>
              </a:rPr>
              <a:t> remuneration</a:t>
            </a:r>
            <a:r>
              <a:rPr lang="en-GB" sz="1800" kern="0" noProof="1">
                <a:solidFill>
                  <a:schemeClr val="tx2"/>
                </a:solidFill>
                <a:latin typeface="Avenir Book" panose="02000503020000020003" pitchFamily="2" charset="0"/>
                <a:ea typeface="Times New Roman" panose="02020603050405020304" pitchFamily="18" charset="0"/>
                <a:cs typeface="Times New Roman" panose="02020603050405020304" pitchFamily="18" charset="0"/>
              </a:rPr>
              <a:t>, given the lack of effective interconnections between their respective metadata. </a:t>
            </a:r>
            <a:endParaRPr lang="en-GB" sz="1800" noProof="1">
              <a:solidFill>
                <a:schemeClr val="tx2"/>
              </a:solidFill>
              <a:latin typeface="Avenir Book" panose="02000503020000020003" pitchFamily="2" charset="0"/>
            </a:endParaRPr>
          </a:p>
        </p:txBody>
      </p:sp>
      <p:sp>
        <p:nvSpPr>
          <p:cNvPr id="3" name="Title 2">
            <a:extLst>
              <a:ext uri="{FF2B5EF4-FFF2-40B4-BE49-F238E27FC236}">
                <a16:creationId xmlns:a16="http://schemas.microsoft.com/office/drawing/2014/main" id="{AD2A1EF4-7379-572A-C5E6-6E57546C7C8A}"/>
              </a:ext>
            </a:extLst>
          </p:cNvPr>
          <p:cNvSpPr>
            <a:spLocks noGrp="1"/>
          </p:cNvSpPr>
          <p:nvPr>
            <p:ph type="title"/>
          </p:nvPr>
        </p:nvSpPr>
        <p:spPr/>
        <p:txBody>
          <a:bodyPr>
            <a:normAutofit/>
          </a:bodyPr>
          <a:lstStyle/>
          <a:p>
            <a:pPr algn="ctr"/>
            <a:r>
              <a:rPr lang="en-IT" sz="3600" b="1" kern="100" dirty="0">
                <a:effectLst/>
                <a:latin typeface="Avenir Book" panose="02000503020000020003" pitchFamily="2" charset="0"/>
                <a:ea typeface="Aptos" panose="020B0004020202020204" pitchFamily="34" charset="0"/>
                <a:cs typeface="Times New Roman" panose="02020603050405020304" pitchFamily="18" charset="0"/>
              </a:rPr>
              <a:t>Transparency</a:t>
            </a:r>
            <a:endParaRPr lang="en-HR"/>
          </a:p>
        </p:txBody>
      </p:sp>
      <p:sp>
        <p:nvSpPr>
          <p:cNvPr id="4" name="Slide Number Placeholder 3">
            <a:extLst>
              <a:ext uri="{FF2B5EF4-FFF2-40B4-BE49-F238E27FC236}">
                <a16:creationId xmlns:a16="http://schemas.microsoft.com/office/drawing/2014/main" id="{EA488F10-C378-E9B9-BC7B-BB1138756342}"/>
              </a:ext>
            </a:extLst>
          </p:cNvPr>
          <p:cNvSpPr>
            <a:spLocks noGrp="1"/>
          </p:cNvSpPr>
          <p:nvPr>
            <p:ph type="sldNum" sz="quarter" idx="12"/>
          </p:nvPr>
        </p:nvSpPr>
        <p:spPr/>
        <p:txBody>
          <a:bodyPr/>
          <a:lstStyle/>
          <a:p>
            <a:r>
              <a:rPr lang="en-HR" dirty="0"/>
              <a:t>7/10</a:t>
            </a:r>
          </a:p>
        </p:txBody>
      </p:sp>
    </p:spTree>
    <p:extLst>
      <p:ext uri="{BB962C8B-B14F-4D97-AF65-F5344CB8AC3E}">
        <p14:creationId xmlns:p14="http://schemas.microsoft.com/office/powerpoint/2010/main" val="37044747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04BAB59-4A8C-60A9-4E97-C128D16FB8D6}"/>
              </a:ext>
            </a:extLst>
          </p:cNvPr>
          <p:cNvSpPr>
            <a:spLocks noGrp="1"/>
          </p:cNvSpPr>
          <p:nvPr>
            <p:ph idx="1"/>
          </p:nvPr>
        </p:nvSpPr>
        <p:spPr/>
        <p:txBody>
          <a:bodyPr>
            <a:normAutofit/>
          </a:bodyPr>
          <a:lstStyle/>
          <a:p>
            <a:pPr>
              <a:buNone/>
            </a:pPr>
            <a:r>
              <a:rPr lang="en-IT" sz="1800" kern="0" dirty="0">
                <a:solidFill>
                  <a:schemeClr val="tx2"/>
                </a:solidFill>
                <a:effectLst/>
                <a:latin typeface="Avenir Book" panose="02000503020000020003" pitchFamily="2" charset="0"/>
                <a:ea typeface="Times New Roman" panose="02020603050405020304" pitchFamily="18" charset="0"/>
                <a:cs typeface="Times New Roman" panose="02020603050405020304" pitchFamily="18" charset="0"/>
              </a:rPr>
              <a:t>The US </a:t>
            </a:r>
            <a:r>
              <a:rPr lang="en-IT" sz="1800" i="1" kern="0" dirty="0">
                <a:solidFill>
                  <a:schemeClr val="tx2"/>
                </a:solidFill>
                <a:effectLst/>
                <a:latin typeface="Avenir Book" panose="02000503020000020003" pitchFamily="2" charset="0"/>
                <a:ea typeface="Times New Roman" panose="02020603050405020304" pitchFamily="18" charset="0"/>
                <a:cs typeface="Times New Roman" panose="02020603050405020304" pitchFamily="18" charset="0"/>
              </a:rPr>
              <a:t>Eight Mile Style LLC v. Spotify</a:t>
            </a:r>
            <a:r>
              <a:rPr lang="en-IT" sz="1800" kern="0" dirty="0">
                <a:solidFill>
                  <a:schemeClr val="tx2"/>
                </a:solidFill>
                <a:effectLst/>
                <a:latin typeface="Avenir Book" panose="02000503020000020003" pitchFamily="2" charset="0"/>
                <a:ea typeface="Times New Roman" panose="02020603050405020304" pitchFamily="18" charset="0"/>
                <a:cs typeface="Times New Roman" panose="02020603050405020304" pitchFamily="18" charset="0"/>
              </a:rPr>
              <a:t> litigation </a:t>
            </a:r>
            <a:r>
              <a:rPr lang="en-IT" sz="1800" kern="0" dirty="0">
                <a:solidFill>
                  <a:schemeClr val="tx2"/>
                </a:solidFill>
                <a:latin typeface="Avenir Book" panose="02000503020000020003" pitchFamily="2" charset="0"/>
                <a:ea typeface="Times New Roman" panose="02020603050405020304" pitchFamily="18" charset="0"/>
                <a:cs typeface="Times New Roman" panose="02020603050405020304" pitchFamily="18" charset="0"/>
              </a:rPr>
              <a:t>is </a:t>
            </a:r>
            <a:r>
              <a:rPr lang="en-IT" sz="1800" kern="0" dirty="0">
                <a:solidFill>
                  <a:schemeClr val="tx2"/>
                </a:solidFill>
                <a:effectLst/>
                <a:latin typeface="Avenir Book" panose="02000503020000020003" pitchFamily="2" charset="0"/>
                <a:ea typeface="Times New Roman" panose="02020603050405020304" pitchFamily="18" charset="0"/>
                <a:cs typeface="Times New Roman" panose="02020603050405020304" pitchFamily="18" charset="0"/>
              </a:rPr>
              <a:t>the </a:t>
            </a:r>
            <a:r>
              <a:rPr lang="en-IT" sz="1800" kern="0" dirty="0">
                <a:solidFill>
                  <a:schemeClr val="tx2"/>
                </a:solidFill>
                <a:latin typeface="Avenir Book" panose="02000503020000020003" pitchFamily="2" charset="0"/>
                <a:ea typeface="Times New Roman" panose="02020603050405020304" pitchFamily="18" charset="0"/>
                <a:cs typeface="Times New Roman" panose="02020603050405020304" pitchFamily="18" charset="0"/>
              </a:rPr>
              <a:t>main </a:t>
            </a:r>
            <a:r>
              <a:rPr lang="en-IT" sz="1800" kern="0" dirty="0">
                <a:solidFill>
                  <a:schemeClr val="tx2"/>
                </a:solidFill>
                <a:effectLst/>
                <a:latin typeface="Avenir Book" panose="02000503020000020003" pitchFamily="2" charset="0"/>
                <a:ea typeface="Times New Roman" panose="02020603050405020304" pitchFamily="18" charset="0"/>
                <a:cs typeface="Times New Roman" panose="02020603050405020304" pitchFamily="18" charset="0"/>
              </a:rPr>
              <a:t>judicial reference to catalogue-management opacity</a:t>
            </a:r>
            <a:r>
              <a:rPr lang="en-IT" sz="1800" kern="0" dirty="0">
                <a:solidFill>
                  <a:schemeClr val="tx2"/>
                </a:solidFill>
                <a:latin typeface="Avenir Book" panose="02000503020000020003" pitchFamily="2" charset="0"/>
                <a:ea typeface="Times New Roman" panose="02020603050405020304" pitchFamily="18" charset="0"/>
                <a:cs typeface="Times New Roman" panose="02020603050405020304" pitchFamily="18" charset="0"/>
              </a:rPr>
              <a:t> (stemming from </a:t>
            </a:r>
            <a:r>
              <a:rPr lang="en-GB" sz="1800" dirty="0">
                <a:solidFill>
                  <a:schemeClr val="tx2"/>
                </a:solidFill>
                <a:effectLst/>
                <a:latin typeface="Avenir Book" panose="02000503020000020003" pitchFamily="2" charset="0"/>
              </a:rPr>
              <a:t>Kobalt‘s</a:t>
            </a:r>
            <a:r>
              <a:rPr lang="en-GB" sz="1800" dirty="0">
                <a:solidFill>
                  <a:schemeClr val="tx2"/>
                </a:solidFill>
                <a:latin typeface="Avenir Book" panose="02000503020000020003" pitchFamily="2" charset="0"/>
              </a:rPr>
              <a:t> lack of “authority” in licensing EMS songs to </a:t>
            </a:r>
            <a:r>
              <a:rPr lang="en-GB" sz="1800" dirty="0">
                <a:solidFill>
                  <a:schemeClr val="tx2"/>
                </a:solidFill>
                <a:effectLst/>
                <a:latin typeface="Avenir Book" panose="02000503020000020003" pitchFamily="2" charset="0"/>
              </a:rPr>
              <a:t>Spotify).  </a:t>
            </a:r>
            <a:endParaRPr lang="en-IT" sz="1800" kern="0" dirty="0">
              <a:solidFill>
                <a:schemeClr val="tx2"/>
              </a:solidFill>
              <a:effectLst/>
              <a:latin typeface="Avenir Book" panose="02000503020000020003" pitchFamily="2" charset="0"/>
              <a:ea typeface="Times New Roman" panose="02020603050405020304" pitchFamily="18" charset="0"/>
              <a:cs typeface="Times New Roman" panose="02020603050405020304" pitchFamily="18" charset="0"/>
            </a:endParaRPr>
          </a:p>
          <a:p>
            <a:pPr>
              <a:buNone/>
            </a:pPr>
            <a:r>
              <a:rPr lang="en-IT" sz="1800" kern="0" dirty="0">
                <a:solidFill>
                  <a:schemeClr val="tx2"/>
                </a:solidFill>
                <a:latin typeface="Avenir Book" panose="02000503020000020003" pitchFamily="2" charset="0"/>
                <a:ea typeface="Times New Roman" panose="02020603050405020304" pitchFamily="18" charset="0"/>
                <a:cs typeface="Times New Roman" panose="02020603050405020304" pitchFamily="18" charset="0"/>
              </a:rPr>
              <a:t>A</a:t>
            </a:r>
            <a:r>
              <a:rPr lang="en-IT" sz="1800" kern="0" dirty="0">
                <a:solidFill>
                  <a:schemeClr val="tx2"/>
                </a:solidFill>
                <a:effectLst/>
                <a:latin typeface="Avenir Book" panose="02000503020000020003" pitchFamily="2" charset="0"/>
                <a:ea typeface="Times New Roman" panose="02020603050405020304" pitchFamily="18" charset="0"/>
                <a:cs typeface="Times New Roman" panose="02020603050405020304" pitchFamily="18" charset="0"/>
              </a:rPr>
              <a:t> complaint filed by Eight Mile Style against Meta Platforms in the US (2025) is based on similar grounds, with </a:t>
            </a:r>
            <a:r>
              <a:rPr lang="en-GB" sz="1800" dirty="0">
                <a:solidFill>
                  <a:schemeClr val="tx2"/>
                </a:solidFill>
                <a:effectLst/>
                <a:latin typeface="Avenir Book" panose="02000503020000020003" pitchFamily="2" charset="0"/>
              </a:rPr>
              <a:t>Meta seeking to </a:t>
            </a:r>
            <a:r>
              <a:rPr lang="en-GB" sz="1800" dirty="0">
                <a:solidFill>
                  <a:schemeClr val="tx2"/>
                </a:solidFill>
                <a:latin typeface="Avenir Book" panose="02000503020000020003" pitchFamily="2" charset="0"/>
              </a:rPr>
              <a:t>obtain a licence for EMS </a:t>
            </a:r>
            <a:r>
              <a:rPr lang="en-GB" sz="1800" dirty="0">
                <a:solidFill>
                  <a:schemeClr val="tx2"/>
                </a:solidFill>
                <a:effectLst/>
                <a:latin typeface="Avenir Book" panose="02000503020000020003" pitchFamily="2" charset="0"/>
              </a:rPr>
              <a:t>works from an entity (</a:t>
            </a:r>
            <a:r>
              <a:rPr lang="en-GB" sz="1800" dirty="0" err="1">
                <a:solidFill>
                  <a:schemeClr val="tx2"/>
                </a:solidFill>
                <a:effectLst/>
                <a:latin typeface="Avenir Book" panose="02000503020000020003" pitchFamily="2" charset="0"/>
              </a:rPr>
              <a:t>Audium</a:t>
            </a:r>
            <a:r>
              <a:rPr lang="en-GB" sz="1800" dirty="0">
                <a:solidFill>
                  <a:schemeClr val="tx2"/>
                </a:solidFill>
                <a:latin typeface="Avenir Book" panose="02000503020000020003" pitchFamily="2" charset="0"/>
              </a:rPr>
              <a:t>)</a:t>
            </a:r>
            <a:r>
              <a:rPr lang="en-GB" sz="1800" dirty="0">
                <a:solidFill>
                  <a:schemeClr val="tx2"/>
                </a:solidFill>
                <a:effectLst/>
                <a:latin typeface="Avenir Book" panose="02000503020000020003" pitchFamily="2" charset="0"/>
              </a:rPr>
              <a:t> </a:t>
            </a:r>
            <a:r>
              <a:rPr lang="en-GB" sz="1800" dirty="0">
                <a:solidFill>
                  <a:schemeClr val="tx2"/>
                </a:solidFill>
                <a:latin typeface="Avenir Book" panose="02000503020000020003" pitchFamily="2" charset="0"/>
              </a:rPr>
              <a:t>not being entitled</a:t>
            </a:r>
            <a:r>
              <a:rPr lang="en-GB" sz="1800" dirty="0">
                <a:solidFill>
                  <a:schemeClr val="tx2"/>
                </a:solidFill>
                <a:effectLst/>
                <a:latin typeface="Avenir Book" panose="02000503020000020003" pitchFamily="2" charset="0"/>
              </a:rPr>
              <a:t> to do so. </a:t>
            </a:r>
          </a:p>
          <a:p>
            <a:pPr>
              <a:buNone/>
            </a:pPr>
            <a:r>
              <a:rPr lang="en-GB" sz="1800" kern="0" dirty="0">
                <a:solidFill>
                  <a:schemeClr val="tx2"/>
                </a:solidFill>
                <a:latin typeface="Avenir Book" panose="02000503020000020003" pitchFamily="2" charset="0"/>
                <a:ea typeface="Times New Roman" panose="02020603050405020304" pitchFamily="18" charset="0"/>
                <a:cs typeface="Times New Roman" panose="02020603050405020304" pitchFamily="18" charset="0"/>
              </a:rPr>
              <a:t>Jurisdictions </a:t>
            </a:r>
            <a:r>
              <a:rPr lang="en-IT" sz="1800" kern="0" dirty="0">
                <a:solidFill>
                  <a:schemeClr val="tx2"/>
                </a:solidFill>
                <a:effectLst/>
                <a:latin typeface="Avenir Book" panose="02000503020000020003" pitchFamily="2" charset="0"/>
                <a:ea typeface="Times New Roman" panose="02020603050405020304" pitchFamily="18" charset="0"/>
                <a:cs typeface="Times New Roman" panose="02020603050405020304" pitchFamily="18" charset="0"/>
              </a:rPr>
              <a:t>such as </a:t>
            </a:r>
            <a:r>
              <a:rPr lang="en-GB" sz="1800" kern="0" dirty="0">
                <a:solidFill>
                  <a:schemeClr val="tx2"/>
                </a:solidFill>
                <a:effectLst/>
                <a:latin typeface="Avenir Book" panose="02000503020000020003" pitchFamily="2" charset="0"/>
                <a:ea typeface="Times New Roman" panose="02020603050405020304" pitchFamily="18" charset="0"/>
                <a:cs typeface="Times New Roman" panose="02020603050405020304" pitchFamily="18" charset="0"/>
              </a:rPr>
              <a:t>Croatia </a:t>
            </a:r>
            <a:r>
              <a:rPr lang="en-IT" sz="1800" kern="0" dirty="0">
                <a:solidFill>
                  <a:schemeClr val="tx2"/>
                </a:solidFill>
                <a:effectLst/>
                <a:latin typeface="Avenir Book" panose="02000503020000020003" pitchFamily="2" charset="0"/>
                <a:ea typeface="Times New Roman" panose="02020603050405020304" pitchFamily="18" charset="0"/>
                <a:cs typeface="Times New Roman" panose="02020603050405020304" pitchFamily="18" charset="0"/>
              </a:rPr>
              <a:t>reported pending or analogous disputes involving performers (HUZIP) suing an online music service (Deezer)</a:t>
            </a:r>
          </a:p>
          <a:p>
            <a:r>
              <a:rPr lang="en-GB" sz="1800" noProof="0" dirty="0">
                <a:effectLst/>
                <a:latin typeface="Avenir Book" panose="02000503020000020003" pitchFamily="2" charset="0"/>
              </a:rPr>
              <a:t>Despite the attempts to address these challenges in the </a:t>
            </a:r>
            <a:r>
              <a:rPr lang="en-GB" sz="1800" b="1" noProof="0" dirty="0">
                <a:effectLst/>
                <a:latin typeface="Avenir Book" panose="02000503020000020003" pitchFamily="2" charset="0"/>
              </a:rPr>
              <a:t>2018 US Music Modernization Act </a:t>
            </a:r>
            <a:r>
              <a:rPr lang="en-GB" sz="1800" noProof="0" dirty="0">
                <a:effectLst/>
                <a:latin typeface="Avenir Book" panose="02000503020000020003" pitchFamily="2" charset="0"/>
              </a:rPr>
              <a:t>(providing a blanket license for mechanical rights in musical works interactively streamed) and, even earlier, in </a:t>
            </a:r>
            <a:r>
              <a:rPr lang="en-GB" sz="1800" b="1" noProof="0" dirty="0">
                <a:effectLst/>
                <a:latin typeface="Avenir Book" panose="02000503020000020003" pitchFamily="2" charset="0"/>
              </a:rPr>
              <a:t>EU Directive 2014/26</a:t>
            </a:r>
            <a:r>
              <a:rPr lang="en-GB" sz="1800" noProof="0" dirty="0">
                <a:effectLst/>
                <a:latin typeface="Avenir Book" panose="02000503020000020003" pitchFamily="2" charset="0"/>
              </a:rPr>
              <a:t>  (</a:t>
            </a:r>
            <a:r>
              <a:rPr lang="en-GB" sz="1800" noProof="0" dirty="0">
                <a:latin typeface="Avenir Book" panose="02000503020000020003" pitchFamily="2" charset="0"/>
              </a:rPr>
              <a:t>mandating</a:t>
            </a:r>
            <a:r>
              <a:rPr lang="en-GB" sz="1800" noProof="0" dirty="0">
                <a:effectLst/>
                <a:latin typeface="Avenir Book" panose="02000503020000020003" pitchFamily="2" charset="0"/>
              </a:rPr>
              <a:t> </a:t>
            </a:r>
            <a:r>
              <a:rPr lang="en-GB" sz="1800" noProof="0" dirty="0">
                <a:solidFill>
                  <a:schemeClr val="tx2"/>
                </a:solidFill>
                <a:effectLst/>
                <a:latin typeface="Avenir Book" panose="02000503020000020003" pitchFamily="2" charset="0"/>
                <a:cs typeface="Arial"/>
                <a:sym typeface="Arial"/>
              </a:rPr>
              <a:t>a</a:t>
            </a:r>
            <a:r>
              <a:rPr lang="en-GB" sz="1800" b="0" i="0" u="none" strike="noStrike" cap="none" noProof="0" dirty="0">
                <a:solidFill>
                  <a:schemeClr val="tx2"/>
                </a:solidFill>
                <a:latin typeface="Avenir Book" panose="02000503020000020003" pitchFamily="2" charset="0"/>
                <a:ea typeface="Arial"/>
                <a:cs typeface="Arial"/>
                <a:sym typeface="Arial"/>
              </a:rPr>
              <a:t>ccuracy of multi-territorial repertoire information for online licensing, </a:t>
            </a:r>
            <a:r>
              <a:rPr lang="en-GB" sz="1800" noProof="0" dirty="0">
                <a:solidFill>
                  <a:schemeClr val="tx2"/>
                </a:solidFill>
                <a:latin typeface="Avenir Book" panose="02000503020000020003" pitchFamily="2" charset="0"/>
                <a:ea typeface="Arial"/>
                <a:cs typeface="Arial"/>
                <a:sym typeface="Arial"/>
              </a:rPr>
              <a:t>under </a:t>
            </a:r>
            <a:r>
              <a:rPr lang="en-GB" sz="1800" b="0" i="0" u="none" strike="noStrike" cap="none" noProof="0" dirty="0">
                <a:solidFill>
                  <a:schemeClr val="tx2"/>
                </a:solidFill>
                <a:latin typeface="Avenir Book" panose="02000503020000020003" pitchFamily="2" charset="0"/>
                <a:ea typeface="Arial"/>
                <a:cs typeface="Arial"/>
                <a:sym typeface="Arial"/>
              </a:rPr>
              <a:t>Art. 26) </a:t>
            </a:r>
            <a:r>
              <a:rPr lang="en-GB" sz="1800" b="0" i="0" strike="noStrike" cap="none" noProof="0" dirty="0">
                <a:solidFill>
                  <a:schemeClr val="tx2"/>
                </a:solidFill>
                <a:latin typeface="Avenir Book" panose="02000503020000020003" pitchFamily="2" charset="0"/>
                <a:ea typeface="Arial"/>
                <a:cs typeface="Arial"/>
                <a:sym typeface="Arial"/>
              </a:rPr>
              <a:t>an obligation to </a:t>
            </a:r>
            <a:r>
              <a:rPr lang="en-GB" sz="1800" noProof="0" dirty="0">
                <a:solidFill>
                  <a:schemeClr val="tx2"/>
                </a:solidFill>
                <a:latin typeface="Avenir Book" panose="02000503020000020003" pitchFamily="2" charset="0"/>
                <a:ea typeface="Arial"/>
                <a:cs typeface="Arial"/>
                <a:sym typeface="Arial"/>
              </a:rPr>
              <a:t>disclose </a:t>
            </a:r>
            <a:r>
              <a:rPr lang="en-GB" sz="1800" b="0" i="0" strike="noStrike" cap="none" noProof="0" dirty="0">
                <a:solidFill>
                  <a:schemeClr val="tx2"/>
                </a:solidFill>
                <a:latin typeface="Avenir Book" panose="02000503020000020003" pitchFamily="2" charset="0"/>
                <a:ea typeface="Arial"/>
                <a:cs typeface="Arial"/>
                <a:sym typeface="Arial"/>
              </a:rPr>
              <a:t>repertoire information and to establis</a:t>
            </a:r>
            <a:r>
              <a:rPr lang="en-GB" sz="1800" noProof="0" dirty="0">
                <a:solidFill>
                  <a:schemeClr val="tx2"/>
                </a:solidFill>
                <a:latin typeface="Avenir Book" panose="02000503020000020003" pitchFamily="2" charset="0"/>
                <a:ea typeface="Arial"/>
                <a:cs typeface="Arial"/>
                <a:sym typeface="Arial"/>
              </a:rPr>
              <a:t>h a </a:t>
            </a:r>
            <a:r>
              <a:rPr lang="en-GB" sz="1800" b="0" i="0" strike="noStrike" cap="none" noProof="0" dirty="0">
                <a:solidFill>
                  <a:schemeClr val="tx2"/>
                </a:solidFill>
                <a:latin typeface="Avenir Book" panose="02000503020000020003" pitchFamily="2" charset="0"/>
                <a:ea typeface="Arial"/>
                <a:cs typeface="Arial"/>
                <a:sym typeface="Arial"/>
              </a:rPr>
              <a:t>proper data-sharing infrastructure between </a:t>
            </a:r>
            <a:r>
              <a:rPr lang="en-GB" sz="1800" noProof="0" dirty="0">
                <a:solidFill>
                  <a:schemeClr val="tx2"/>
                </a:solidFill>
                <a:latin typeface="Avenir Book" panose="02000503020000020003" pitchFamily="2" charset="0"/>
                <a:ea typeface="Arial"/>
                <a:cs typeface="Arial"/>
                <a:sym typeface="Arial"/>
              </a:rPr>
              <a:t>the music and the tech sectors is (still) non-existing</a:t>
            </a:r>
            <a:r>
              <a:rPr lang="en-GB" sz="1800" b="0" i="0" u="none" strike="noStrike" cap="none" noProof="0" dirty="0">
                <a:solidFill>
                  <a:schemeClr val="tx2"/>
                </a:solidFill>
                <a:latin typeface="Avenir Book" panose="02000503020000020003" pitchFamily="2" charset="0"/>
                <a:ea typeface="Arial"/>
                <a:cs typeface="Arial"/>
                <a:sym typeface="Arial"/>
              </a:rPr>
              <a:t>. </a:t>
            </a:r>
            <a:endParaRPr lang="en-GB" sz="1800" kern="100" noProof="0" dirty="0">
              <a:solidFill>
                <a:schemeClr val="tx2"/>
              </a:solidFill>
              <a:effectLst/>
              <a:latin typeface="Avenir Book" panose="02000503020000020003" pitchFamily="2" charset="0"/>
              <a:ea typeface="Aptos" panose="020B0004020202020204" pitchFamily="34" charset="0"/>
              <a:cs typeface="Times New Roman" panose="02020603050405020304" pitchFamily="18" charset="0"/>
            </a:endParaRPr>
          </a:p>
          <a:p>
            <a:endParaRPr lang="en-HR"/>
          </a:p>
        </p:txBody>
      </p:sp>
      <p:sp>
        <p:nvSpPr>
          <p:cNvPr id="3" name="Title 2">
            <a:extLst>
              <a:ext uri="{FF2B5EF4-FFF2-40B4-BE49-F238E27FC236}">
                <a16:creationId xmlns:a16="http://schemas.microsoft.com/office/drawing/2014/main" id="{1A2294FD-6117-B5A8-8209-596F11281261}"/>
              </a:ext>
            </a:extLst>
          </p:cNvPr>
          <p:cNvSpPr>
            <a:spLocks noGrp="1"/>
          </p:cNvSpPr>
          <p:nvPr>
            <p:ph type="title"/>
          </p:nvPr>
        </p:nvSpPr>
        <p:spPr/>
        <p:txBody>
          <a:bodyPr>
            <a:normAutofit fontScale="90000"/>
          </a:bodyPr>
          <a:lstStyle/>
          <a:p>
            <a:pPr algn="ctr"/>
            <a:br>
              <a:rPr lang="en-IT" sz="3200" kern="100" dirty="0">
                <a:latin typeface="Avenir Book" panose="02000503020000020003" pitchFamily="2" charset="0"/>
                <a:ea typeface="Aptos" panose="020B0004020202020204" pitchFamily="34" charset="0"/>
                <a:cs typeface="Times New Roman" panose="02020603050405020304" pitchFamily="18" charset="0"/>
              </a:rPr>
            </a:br>
            <a:r>
              <a:rPr lang="en-IT" sz="3600" kern="100" dirty="0">
                <a:latin typeface="Avenir Book" panose="02000503020000020003" pitchFamily="2" charset="0"/>
                <a:ea typeface="Aptos" panose="020B0004020202020204" pitchFamily="34" charset="0"/>
                <a:cs typeface="Times New Roman" panose="02020603050405020304" pitchFamily="18" charset="0"/>
              </a:rPr>
              <a:t>Lack of transparency in managing</a:t>
            </a:r>
            <a:r>
              <a:rPr lang="en-IT" sz="3600" b="1" kern="100" dirty="0">
                <a:effectLst/>
                <a:latin typeface="Avenir Book" panose="02000503020000020003" pitchFamily="2" charset="0"/>
                <a:ea typeface="Aptos" panose="020B0004020202020204" pitchFamily="34" charset="0"/>
                <a:cs typeface="Times New Roman" panose="02020603050405020304" pitchFamily="18" charset="0"/>
              </a:rPr>
              <a:t> large music catalogues</a:t>
            </a:r>
            <a:br>
              <a:rPr lang="en-IT" sz="3600" b="1" kern="100" dirty="0">
                <a:effectLst/>
                <a:latin typeface="Avenir Book" panose="02000503020000020003" pitchFamily="2" charset="0"/>
                <a:ea typeface="Aptos" panose="020B0004020202020204" pitchFamily="34" charset="0"/>
                <a:cs typeface="Times New Roman" panose="02020603050405020304" pitchFamily="18" charset="0"/>
              </a:rPr>
            </a:br>
            <a:endParaRPr lang="en-HR" sz="3600"/>
          </a:p>
        </p:txBody>
      </p:sp>
      <p:sp>
        <p:nvSpPr>
          <p:cNvPr id="4" name="Slide Number Placeholder 3">
            <a:extLst>
              <a:ext uri="{FF2B5EF4-FFF2-40B4-BE49-F238E27FC236}">
                <a16:creationId xmlns:a16="http://schemas.microsoft.com/office/drawing/2014/main" id="{9F077775-B729-8C04-2A36-3C551CF757D0}"/>
              </a:ext>
            </a:extLst>
          </p:cNvPr>
          <p:cNvSpPr>
            <a:spLocks noGrp="1"/>
          </p:cNvSpPr>
          <p:nvPr>
            <p:ph type="sldNum" sz="quarter" idx="12"/>
          </p:nvPr>
        </p:nvSpPr>
        <p:spPr/>
        <p:txBody>
          <a:bodyPr/>
          <a:lstStyle/>
          <a:p>
            <a:r>
              <a:rPr lang="en-HR" dirty="0"/>
              <a:t>8/10</a:t>
            </a:r>
          </a:p>
        </p:txBody>
      </p:sp>
    </p:spTree>
    <p:extLst>
      <p:ext uri="{BB962C8B-B14F-4D97-AF65-F5344CB8AC3E}">
        <p14:creationId xmlns:p14="http://schemas.microsoft.com/office/powerpoint/2010/main" val="34684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Custom Design">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882</TotalTime>
  <Words>1390</Words>
  <Application>Microsoft Macintosh PowerPoint</Application>
  <PresentationFormat>Widescreen</PresentationFormat>
  <Paragraphs>65</Paragraphs>
  <Slides>11</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11</vt:i4>
      </vt:variant>
    </vt:vector>
  </HeadingPairs>
  <TitlesOfParts>
    <vt:vector size="19" baseType="lpstr">
      <vt:lpstr>Aptos</vt:lpstr>
      <vt:lpstr>Aptos Display</vt:lpstr>
      <vt:lpstr>Arial</vt:lpstr>
      <vt:lpstr>Avenir</vt:lpstr>
      <vt:lpstr>Avenir Book</vt:lpstr>
      <vt:lpstr>Symbol</vt:lpstr>
      <vt:lpstr>Office Theme</vt:lpstr>
      <vt:lpstr>Custom Design</vt:lpstr>
      <vt:lpstr>Streaming, Transfer of Rights, and the Management of Large Catalogues</vt:lpstr>
      <vt:lpstr>National reports: countries and legal systems</vt:lpstr>
      <vt:lpstr>Main questions for the national groups</vt:lpstr>
      <vt:lpstr>Rights applicable to streaming </vt:lpstr>
      <vt:lpstr>Transfer of rights</vt:lpstr>
      <vt:lpstr>Remuneration of authors and performers:  contractual and statutory   </vt:lpstr>
      <vt:lpstr>Collective management</vt:lpstr>
      <vt:lpstr>Transparency</vt:lpstr>
      <vt:lpstr> Lack of transparency in managing large music catalogues </vt:lpstr>
      <vt:lpstr>Conclusion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Suzana Matanovic</dc:creator>
  <cp:lastModifiedBy>Giuseppe Mazziotti</cp:lastModifiedBy>
  <cp:revision>14</cp:revision>
  <dcterms:created xsi:type="dcterms:W3CDTF">2025-09-01T09:55:38Z</dcterms:created>
  <dcterms:modified xsi:type="dcterms:W3CDTF">2025-10-07T19:41:45Z</dcterms:modified>
</cp:coreProperties>
</file>